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58" r:id="rId3"/>
    <p:sldId id="260" r:id="rId4"/>
    <p:sldId id="259" r:id="rId5"/>
    <p:sldId id="275" r:id="rId6"/>
    <p:sldId id="263" r:id="rId7"/>
    <p:sldId id="265" r:id="rId8"/>
    <p:sldId id="277" r:id="rId9"/>
    <p:sldId id="278" r:id="rId10"/>
    <p:sldId id="279" r:id="rId11"/>
    <p:sldId id="266" r:id="rId12"/>
    <p:sldId id="267" r:id="rId13"/>
    <p:sldId id="280" r:id="rId14"/>
    <p:sldId id="283" r:id="rId15"/>
    <p:sldId id="281" r:id="rId16"/>
    <p:sldId id="282" r:id="rId17"/>
    <p:sldId id="284" r:id="rId18"/>
    <p:sldId id="269" r:id="rId19"/>
    <p:sldId id="270" r:id="rId20"/>
    <p:sldId id="272" r:id="rId21"/>
    <p:sldId id="273" r:id="rId22"/>
    <p:sldId id="27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21022"/>
    <a:srgbClr val="FFFF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81" autoAdjust="0"/>
    <p:restoredTop sz="94660"/>
  </p:normalViewPr>
  <p:slideViewPr>
    <p:cSldViewPr>
      <p:cViewPr>
        <p:scale>
          <a:sx n="66" d="100"/>
          <a:sy n="66" d="100"/>
        </p:scale>
        <p:origin x="-2280" y="-5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965B39-0688-4D57-9CBD-DCC33120F9F4}" type="datetimeFigureOut">
              <a:rPr lang="en-US" smtClean="0"/>
              <a:pPr/>
              <a:t>12/5/2014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D026E7-B8E3-48EA-A60B-4BBA5FD142C7}" type="slidenum">
              <a:rPr lang="en-US" smtClean="0"/>
              <a:pPr/>
              <a:t>‹#›</a:t>
            </a:fld>
            <a:endParaRPr lang="en-US"/>
          </a:p>
        </p:txBody>
      </p:sp>
    </p:spTree>
    <p:extLst>
      <p:ext uri="{BB962C8B-B14F-4D97-AF65-F5344CB8AC3E}">
        <p14:creationId xmlns:p14="http://schemas.microsoft.com/office/powerpoint/2010/main" val="563312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D026E7-B8E3-48EA-A60B-4BBA5FD142C7}" type="slidenum">
              <a:rPr lang="en-US" smtClean="0"/>
              <a:pPr/>
              <a:t>1</a:t>
            </a:fld>
            <a:endParaRPr lang="en-US" dirty="0"/>
          </a:p>
        </p:txBody>
      </p:sp>
    </p:spTree>
    <p:extLst>
      <p:ext uri="{BB962C8B-B14F-4D97-AF65-F5344CB8AC3E}">
        <p14:creationId xmlns:p14="http://schemas.microsoft.com/office/powerpoint/2010/main" val="13903536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D026E7-B8E3-48EA-A60B-4BBA5FD142C7}" type="slidenum">
              <a:rPr lang="en-US" smtClean="0"/>
              <a:pPr/>
              <a:t>18</a:t>
            </a:fld>
            <a:endParaRPr lang="en-US"/>
          </a:p>
        </p:txBody>
      </p:sp>
    </p:spTree>
    <p:extLst>
      <p:ext uri="{BB962C8B-B14F-4D97-AF65-F5344CB8AC3E}">
        <p14:creationId xmlns:p14="http://schemas.microsoft.com/office/powerpoint/2010/main" val="139035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D026E7-B8E3-48EA-A60B-4BBA5FD142C7}" type="slidenum">
              <a:rPr lang="en-US" smtClean="0"/>
              <a:pPr/>
              <a:t>19</a:t>
            </a:fld>
            <a:endParaRPr lang="en-US"/>
          </a:p>
        </p:txBody>
      </p:sp>
    </p:spTree>
    <p:extLst>
      <p:ext uri="{BB962C8B-B14F-4D97-AF65-F5344CB8AC3E}">
        <p14:creationId xmlns:p14="http://schemas.microsoft.com/office/powerpoint/2010/main" val="13903536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D026E7-B8E3-48EA-A60B-4BBA5FD142C7}" type="slidenum">
              <a:rPr lang="en-US" smtClean="0"/>
              <a:pPr/>
              <a:t>20</a:t>
            </a:fld>
            <a:endParaRPr lang="en-US"/>
          </a:p>
        </p:txBody>
      </p:sp>
    </p:spTree>
    <p:extLst>
      <p:ext uri="{BB962C8B-B14F-4D97-AF65-F5344CB8AC3E}">
        <p14:creationId xmlns:p14="http://schemas.microsoft.com/office/powerpoint/2010/main" val="13903536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D026E7-B8E3-48EA-A60B-4BBA5FD142C7}" type="slidenum">
              <a:rPr lang="en-US" smtClean="0"/>
              <a:pPr/>
              <a:t>21</a:t>
            </a:fld>
            <a:endParaRPr lang="en-US"/>
          </a:p>
        </p:txBody>
      </p:sp>
    </p:spTree>
    <p:extLst>
      <p:ext uri="{BB962C8B-B14F-4D97-AF65-F5344CB8AC3E}">
        <p14:creationId xmlns:p14="http://schemas.microsoft.com/office/powerpoint/2010/main" val="13903536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D026E7-B8E3-48EA-A60B-4BBA5FD142C7}" type="slidenum">
              <a:rPr lang="en-US" smtClean="0"/>
              <a:pPr/>
              <a:t>22</a:t>
            </a:fld>
            <a:endParaRPr lang="en-US"/>
          </a:p>
        </p:txBody>
      </p:sp>
    </p:spTree>
    <p:extLst>
      <p:ext uri="{BB962C8B-B14F-4D97-AF65-F5344CB8AC3E}">
        <p14:creationId xmlns:p14="http://schemas.microsoft.com/office/powerpoint/2010/main" val="1390353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D026E7-B8E3-48EA-A60B-4BBA5FD142C7}" type="slidenum">
              <a:rPr lang="en-US" smtClean="0"/>
              <a:pPr/>
              <a:t>2</a:t>
            </a:fld>
            <a:endParaRPr lang="en-US"/>
          </a:p>
        </p:txBody>
      </p:sp>
    </p:spTree>
    <p:extLst>
      <p:ext uri="{BB962C8B-B14F-4D97-AF65-F5344CB8AC3E}">
        <p14:creationId xmlns:p14="http://schemas.microsoft.com/office/powerpoint/2010/main" val="1390353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D026E7-B8E3-48EA-A60B-4BBA5FD142C7}" type="slidenum">
              <a:rPr lang="en-US" smtClean="0"/>
              <a:pPr/>
              <a:t>3</a:t>
            </a:fld>
            <a:endParaRPr lang="en-US"/>
          </a:p>
        </p:txBody>
      </p:sp>
    </p:spTree>
    <p:extLst>
      <p:ext uri="{BB962C8B-B14F-4D97-AF65-F5344CB8AC3E}">
        <p14:creationId xmlns:p14="http://schemas.microsoft.com/office/powerpoint/2010/main" val="1390353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D026E7-B8E3-48EA-A60B-4BBA5FD142C7}" type="slidenum">
              <a:rPr lang="en-US" smtClean="0"/>
              <a:pPr/>
              <a:t>4</a:t>
            </a:fld>
            <a:endParaRPr lang="en-US" dirty="0"/>
          </a:p>
        </p:txBody>
      </p:sp>
    </p:spTree>
    <p:extLst>
      <p:ext uri="{BB962C8B-B14F-4D97-AF65-F5344CB8AC3E}">
        <p14:creationId xmlns:p14="http://schemas.microsoft.com/office/powerpoint/2010/main" val="13903536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D026E7-B8E3-48EA-A60B-4BBA5FD142C7}" type="slidenum">
              <a:rPr lang="en-US" smtClean="0"/>
              <a:pPr/>
              <a:t>5</a:t>
            </a:fld>
            <a:endParaRPr lang="en-US" dirty="0"/>
          </a:p>
        </p:txBody>
      </p:sp>
    </p:spTree>
    <p:extLst>
      <p:ext uri="{BB962C8B-B14F-4D97-AF65-F5344CB8AC3E}">
        <p14:creationId xmlns:p14="http://schemas.microsoft.com/office/powerpoint/2010/main" val="13903536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D026E7-B8E3-48EA-A60B-4BBA5FD142C7}" type="slidenum">
              <a:rPr lang="en-US" smtClean="0"/>
              <a:pPr/>
              <a:t>6</a:t>
            </a:fld>
            <a:endParaRPr lang="en-US" dirty="0"/>
          </a:p>
        </p:txBody>
      </p:sp>
    </p:spTree>
    <p:extLst>
      <p:ext uri="{BB962C8B-B14F-4D97-AF65-F5344CB8AC3E}">
        <p14:creationId xmlns:p14="http://schemas.microsoft.com/office/powerpoint/2010/main" val="13903536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D026E7-B8E3-48EA-A60B-4BBA5FD142C7}" type="slidenum">
              <a:rPr lang="en-US" smtClean="0"/>
              <a:pPr/>
              <a:t>7</a:t>
            </a:fld>
            <a:endParaRPr lang="en-US" dirty="0"/>
          </a:p>
        </p:txBody>
      </p:sp>
    </p:spTree>
    <p:extLst>
      <p:ext uri="{BB962C8B-B14F-4D97-AF65-F5344CB8AC3E}">
        <p14:creationId xmlns:p14="http://schemas.microsoft.com/office/powerpoint/2010/main" val="13903536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D026E7-B8E3-48EA-A60B-4BBA5FD142C7}" type="slidenum">
              <a:rPr lang="en-US" smtClean="0"/>
              <a:pPr/>
              <a:t>11</a:t>
            </a:fld>
            <a:endParaRPr lang="en-US" dirty="0"/>
          </a:p>
        </p:txBody>
      </p:sp>
    </p:spTree>
    <p:extLst>
      <p:ext uri="{BB962C8B-B14F-4D97-AF65-F5344CB8AC3E}">
        <p14:creationId xmlns:p14="http://schemas.microsoft.com/office/powerpoint/2010/main" val="139035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D026E7-B8E3-48EA-A60B-4BBA5FD142C7}" type="slidenum">
              <a:rPr lang="en-US" smtClean="0"/>
              <a:pPr/>
              <a:t>12</a:t>
            </a:fld>
            <a:endParaRPr lang="en-US" dirty="0"/>
          </a:p>
        </p:txBody>
      </p:sp>
    </p:spTree>
    <p:extLst>
      <p:ext uri="{BB962C8B-B14F-4D97-AF65-F5344CB8AC3E}">
        <p14:creationId xmlns:p14="http://schemas.microsoft.com/office/powerpoint/2010/main" val="139035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FCAC611-9333-49CD-8DB7-1CDC3070AE1E}" type="datetimeFigureOut">
              <a:rPr lang="en-US" smtClean="0"/>
              <a:pPr/>
              <a:t>12/5/2014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2FE969-2A28-4FB8-9095-A2A0970ABECE}" type="slidenum">
              <a:rPr lang="en-US" smtClean="0"/>
              <a:pPr/>
              <a:t>‹#›</a:t>
            </a:fld>
            <a:endParaRPr lang="en-US"/>
          </a:p>
        </p:txBody>
      </p:sp>
    </p:spTree>
    <p:extLst>
      <p:ext uri="{BB962C8B-B14F-4D97-AF65-F5344CB8AC3E}">
        <p14:creationId xmlns:p14="http://schemas.microsoft.com/office/powerpoint/2010/main" val="904135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CAC611-9333-49CD-8DB7-1CDC3070AE1E}" type="datetimeFigureOut">
              <a:rPr lang="en-US" smtClean="0"/>
              <a:pPr/>
              <a:t>12/5/2014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2FE969-2A28-4FB8-9095-A2A0970ABECE}" type="slidenum">
              <a:rPr lang="en-US" smtClean="0"/>
              <a:pPr/>
              <a:t>‹#›</a:t>
            </a:fld>
            <a:endParaRPr lang="en-US"/>
          </a:p>
        </p:txBody>
      </p:sp>
    </p:spTree>
    <p:extLst>
      <p:ext uri="{BB962C8B-B14F-4D97-AF65-F5344CB8AC3E}">
        <p14:creationId xmlns:p14="http://schemas.microsoft.com/office/powerpoint/2010/main" val="1802223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CAC611-9333-49CD-8DB7-1CDC3070AE1E}" type="datetimeFigureOut">
              <a:rPr lang="en-US" smtClean="0"/>
              <a:pPr/>
              <a:t>12/5/2014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2FE969-2A28-4FB8-9095-A2A0970ABECE}" type="slidenum">
              <a:rPr lang="en-US" smtClean="0"/>
              <a:pPr/>
              <a:t>‹#›</a:t>
            </a:fld>
            <a:endParaRPr lang="en-US"/>
          </a:p>
        </p:txBody>
      </p:sp>
    </p:spTree>
    <p:extLst>
      <p:ext uri="{BB962C8B-B14F-4D97-AF65-F5344CB8AC3E}">
        <p14:creationId xmlns:p14="http://schemas.microsoft.com/office/powerpoint/2010/main" val="1937466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CAC611-9333-49CD-8DB7-1CDC3070AE1E}" type="datetimeFigureOut">
              <a:rPr lang="en-US" smtClean="0"/>
              <a:pPr/>
              <a:t>12/5/2014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2FE969-2A28-4FB8-9095-A2A0970ABECE}" type="slidenum">
              <a:rPr lang="en-US" smtClean="0"/>
              <a:pPr/>
              <a:t>‹#›</a:t>
            </a:fld>
            <a:endParaRPr lang="en-US"/>
          </a:p>
        </p:txBody>
      </p:sp>
    </p:spTree>
    <p:extLst>
      <p:ext uri="{BB962C8B-B14F-4D97-AF65-F5344CB8AC3E}">
        <p14:creationId xmlns:p14="http://schemas.microsoft.com/office/powerpoint/2010/main" val="1298832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CAC611-9333-49CD-8DB7-1CDC3070AE1E}" type="datetimeFigureOut">
              <a:rPr lang="en-US" smtClean="0"/>
              <a:pPr/>
              <a:t>12/5/2014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2FE969-2A28-4FB8-9095-A2A0970ABECE}" type="slidenum">
              <a:rPr lang="en-US" smtClean="0"/>
              <a:pPr/>
              <a:t>‹#›</a:t>
            </a:fld>
            <a:endParaRPr lang="en-US"/>
          </a:p>
        </p:txBody>
      </p:sp>
    </p:spTree>
    <p:extLst>
      <p:ext uri="{BB962C8B-B14F-4D97-AF65-F5344CB8AC3E}">
        <p14:creationId xmlns:p14="http://schemas.microsoft.com/office/powerpoint/2010/main" val="3012940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FCAC611-9333-49CD-8DB7-1CDC3070AE1E}" type="datetimeFigureOut">
              <a:rPr lang="en-US" smtClean="0"/>
              <a:pPr/>
              <a:t>12/5/2014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2FE969-2A28-4FB8-9095-A2A0970ABECE}" type="slidenum">
              <a:rPr lang="en-US" smtClean="0"/>
              <a:pPr/>
              <a:t>‹#›</a:t>
            </a:fld>
            <a:endParaRPr lang="en-US"/>
          </a:p>
        </p:txBody>
      </p:sp>
    </p:spTree>
    <p:extLst>
      <p:ext uri="{BB962C8B-B14F-4D97-AF65-F5344CB8AC3E}">
        <p14:creationId xmlns:p14="http://schemas.microsoft.com/office/powerpoint/2010/main" val="299505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FCAC611-9333-49CD-8DB7-1CDC3070AE1E}" type="datetimeFigureOut">
              <a:rPr lang="en-US" smtClean="0"/>
              <a:pPr/>
              <a:t>12/5/2014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2FE969-2A28-4FB8-9095-A2A0970ABECE}" type="slidenum">
              <a:rPr lang="en-US" smtClean="0"/>
              <a:pPr/>
              <a:t>‹#›</a:t>
            </a:fld>
            <a:endParaRPr lang="en-US"/>
          </a:p>
        </p:txBody>
      </p:sp>
    </p:spTree>
    <p:extLst>
      <p:ext uri="{BB962C8B-B14F-4D97-AF65-F5344CB8AC3E}">
        <p14:creationId xmlns:p14="http://schemas.microsoft.com/office/powerpoint/2010/main" val="1840386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CAC611-9333-49CD-8DB7-1CDC3070AE1E}" type="datetimeFigureOut">
              <a:rPr lang="en-US" smtClean="0"/>
              <a:pPr/>
              <a:t>12/5/2014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2FE969-2A28-4FB8-9095-A2A0970ABECE}" type="slidenum">
              <a:rPr lang="en-US" smtClean="0"/>
              <a:pPr/>
              <a:t>‹#›</a:t>
            </a:fld>
            <a:endParaRPr lang="en-US"/>
          </a:p>
        </p:txBody>
      </p:sp>
    </p:spTree>
    <p:extLst>
      <p:ext uri="{BB962C8B-B14F-4D97-AF65-F5344CB8AC3E}">
        <p14:creationId xmlns:p14="http://schemas.microsoft.com/office/powerpoint/2010/main" val="3542595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CAC611-9333-49CD-8DB7-1CDC3070AE1E}" type="datetimeFigureOut">
              <a:rPr lang="en-US" smtClean="0"/>
              <a:pPr/>
              <a:t>12/5/2014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2FE969-2A28-4FB8-9095-A2A0970ABECE}" type="slidenum">
              <a:rPr lang="en-US" smtClean="0"/>
              <a:pPr/>
              <a:t>‹#›</a:t>
            </a:fld>
            <a:endParaRPr lang="en-US"/>
          </a:p>
        </p:txBody>
      </p:sp>
    </p:spTree>
    <p:extLst>
      <p:ext uri="{BB962C8B-B14F-4D97-AF65-F5344CB8AC3E}">
        <p14:creationId xmlns:p14="http://schemas.microsoft.com/office/powerpoint/2010/main" val="3235763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CAC611-9333-49CD-8DB7-1CDC3070AE1E}" type="datetimeFigureOut">
              <a:rPr lang="en-US" smtClean="0"/>
              <a:pPr/>
              <a:t>12/5/2014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2FE969-2A28-4FB8-9095-A2A0970ABECE}" type="slidenum">
              <a:rPr lang="en-US" smtClean="0"/>
              <a:pPr/>
              <a:t>‹#›</a:t>
            </a:fld>
            <a:endParaRPr lang="en-US"/>
          </a:p>
        </p:txBody>
      </p:sp>
    </p:spTree>
    <p:extLst>
      <p:ext uri="{BB962C8B-B14F-4D97-AF65-F5344CB8AC3E}">
        <p14:creationId xmlns:p14="http://schemas.microsoft.com/office/powerpoint/2010/main" val="2331384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CAC611-9333-49CD-8DB7-1CDC3070AE1E}" type="datetimeFigureOut">
              <a:rPr lang="en-US" smtClean="0"/>
              <a:pPr/>
              <a:t>12/5/2014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2FE969-2A28-4FB8-9095-A2A0970ABECE}" type="slidenum">
              <a:rPr lang="en-US" smtClean="0"/>
              <a:pPr/>
              <a:t>‹#›</a:t>
            </a:fld>
            <a:endParaRPr lang="en-US"/>
          </a:p>
        </p:txBody>
      </p:sp>
    </p:spTree>
    <p:extLst>
      <p:ext uri="{BB962C8B-B14F-4D97-AF65-F5344CB8AC3E}">
        <p14:creationId xmlns:p14="http://schemas.microsoft.com/office/powerpoint/2010/main" val="338593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CAC611-9333-49CD-8DB7-1CDC3070AE1E}" type="datetimeFigureOut">
              <a:rPr lang="en-US" smtClean="0"/>
              <a:pPr/>
              <a:t>12/5/2014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2FE969-2A28-4FB8-9095-A2A0970ABECE}" type="slidenum">
              <a:rPr lang="en-US" smtClean="0"/>
              <a:pPr/>
              <a:t>‹#›</a:t>
            </a:fld>
            <a:endParaRPr lang="en-US"/>
          </a:p>
        </p:txBody>
      </p:sp>
    </p:spTree>
    <p:extLst>
      <p:ext uri="{BB962C8B-B14F-4D97-AF65-F5344CB8AC3E}">
        <p14:creationId xmlns:p14="http://schemas.microsoft.com/office/powerpoint/2010/main" val="1011725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bernardston.pioneervalley.k12.ma.us/documents/ConversionChart.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9.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ntschools.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1360714" y="957943"/>
            <a:ext cx="6540543" cy="2554545"/>
          </a:xfrm>
          <a:prstGeom prst="rect">
            <a:avLst/>
          </a:prstGeom>
          <a:noFill/>
          <a:ln>
            <a:noFill/>
          </a:ln>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8000" b="1" u="sng" cap="none" spc="0" dirty="0" smtClean="0">
                <a:ln w="11430"/>
                <a:solidFill>
                  <a:schemeClr val="accent1"/>
                </a:solidFill>
                <a:effectLst>
                  <a:outerShdw blurRad="38100" dist="38100" dir="2700000" algn="tl">
                    <a:srgbClr val="000000">
                      <a:alpha val="43137"/>
                    </a:srgbClr>
                  </a:outerShdw>
                </a:effectLst>
                <a:latin typeface="Agency FB" pitchFamily="34" charset="0"/>
              </a:rPr>
              <a:t>Welcome</a:t>
            </a:r>
            <a:r>
              <a:rPr lang="en-US" sz="8000" b="1" u="sng" cap="none" spc="0" dirty="0" smtClean="0">
                <a:ln w="11430"/>
                <a:solidFill>
                  <a:schemeClr val="accent1"/>
                </a:solidFill>
                <a:effectLst>
                  <a:outerShdw blurRad="50800" dist="39000" dir="5460000" algn="tl">
                    <a:srgbClr val="000000">
                      <a:alpha val="38000"/>
                    </a:srgbClr>
                  </a:outerShdw>
                </a:effectLst>
                <a:latin typeface="Agency FB" pitchFamily="34" charset="0"/>
              </a:rPr>
              <a:t> To </a:t>
            </a:r>
            <a:r>
              <a:rPr lang="en-US" sz="8000" b="1" u="sng" dirty="0" smtClean="0">
                <a:ln w="11430"/>
                <a:solidFill>
                  <a:schemeClr val="accent1"/>
                </a:solidFill>
                <a:effectLst>
                  <a:outerShdw blurRad="50800" dist="39000" dir="5460000" algn="tl">
                    <a:srgbClr val="000000">
                      <a:alpha val="38000"/>
                    </a:srgbClr>
                  </a:outerShdw>
                </a:effectLst>
                <a:latin typeface="Agency FB" pitchFamily="34" charset="0"/>
              </a:rPr>
              <a:t>Our</a:t>
            </a:r>
            <a:r>
              <a:rPr lang="en-US" sz="8000" b="1" u="sng" cap="none" spc="0" dirty="0" smtClean="0">
                <a:ln w="11430"/>
                <a:solidFill>
                  <a:schemeClr val="accent1"/>
                </a:solidFill>
                <a:effectLst>
                  <a:outerShdw blurRad="50800" dist="39000" dir="5460000" algn="tl">
                    <a:srgbClr val="000000">
                      <a:alpha val="38000"/>
                    </a:srgbClr>
                  </a:outerShdw>
                </a:effectLst>
                <a:latin typeface="Agency FB" pitchFamily="34" charset="0"/>
              </a:rPr>
              <a:t> Classroom </a:t>
            </a:r>
            <a:endParaRPr lang="en-US" sz="8000" b="1" u="sng" cap="none" spc="0" dirty="0">
              <a:ln w="11430"/>
              <a:solidFill>
                <a:schemeClr val="accent1"/>
              </a:solidFill>
              <a:effectLst>
                <a:outerShdw blurRad="50800" dist="39000" dir="5460000" algn="tl">
                  <a:srgbClr val="000000">
                    <a:alpha val="38000"/>
                  </a:srgbClr>
                </a:outerShdw>
              </a:effectLst>
              <a:latin typeface="Agency FB" pitchFamily="34" charset="0"/>
            </a:endParaRPr>
          </a:p>
        </p:txBody>
      </p:sp>
      <p:pic>
        <p:nvPicPr>
          <p:cNvPr id="1028" name="Picture 4" descr="C:\Users\Rountree\AppData\Local\Microsoft\Windows\Temporary Internet Files\Content.IE5\48M45OND\MC900056787[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24200" y="3429000"/>
            <a:ext cx="2725512" cy="24966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74940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71600" y="914400"/>
            <a:ext cx="6477000" cy="4832092"/>
          </a:xfrm>
          <a:prstGeom prst="rect">
            <a:avLst/>
          </a:prstGeom>
          <a:noFill/>
        </p:spPr>
        <p:txBody>
          <a:bodyPr wrap="square" rtlCol="0">
            <a:spAutoFit/>
          </a:bodyPr>
          <a:lstStyle/>
          <a:p>
            <a:pPr algn="ctr"/>
            <a:r>
              <a:rPr lang="en-US" sz="2800" b="1" u="sng" dirty="0" smtClean="0">
                <a:solidFill>
                  <a:schemeClr val="accent1"/>
                </a:solidFill>
                <a:effectLst>
                  <a:outerShdw blurRad="38100" dist="38100" dir="2700000" algn="tl">
                    <a:srgbClr val="000000">
                      <a:alpha val="43137"/>
                    </a:srgbClr>
                  </a:outerShdw>
                </a:effectLst>
                <a:latin typeface="LD String Bean" pitchFamily="2" charset="0"/>
              </a:rPr>
              <a:t>Unsatisfactory</a:t>
            </a:r>
          </a:p>
          <a:p>
            <a:pPr algn="ctr"/>
            <a:r>
              <a:rPr lang="en-US" sz="2800" dirty="0" smtClean="0">
                <a:latin typeface="LD String Bean" pitchFamily="2" charset="0"/>
              </a:rPr>
              <a:t>Achieving significantly below grade level</a:t>
            </a:r>
          </a:p>
          <a:p>
            <a:pPr algn="ctr"/>
            <a:r>
              <a:rPr lang="en-US" sz="2800" dirty="0" smtClean="0">
                <a:latin typeface="LD String Bean" pitchFamily="2" charset="0"/>
              </a:rPr>
              <a:t>Unable to work independently</a:t>
            </a:r>
          </a:p>
          <a:p>
            <a:pPr algn="ctr"/>
            <a:r>
              <a:rPr lang="en-US" sz="2800" dirty="0" smtClean="0">
                <a:latin typeface="LD String Bean" pitchFamily="2" charset="0"/>
              </a:rPr>
              <a:t>Very careless in doing work</a:t>
            </a:r>
          </a:p>
          <a:p>
            <a:pPr algn="ctr"/>
            <a:r>
              <a:rPr lang="en-US" sz="2800" dirty="0" smtClean="0">
                <a:latin typeface="LD String Bean" pitchFamily="2" charset="0"/>
              </a:rPr>
              <a:t>Skill level not adequate for grade level success</a:t>
            </a:r>
          </a:p>
          <a:p>
            <a:pPr algn="ctr"/>
            <a:r>
              <a:rPr lang="en-US" sz="2800" dirty="0" smtClean="0">
                <a:latin typeface="LD String Bean" pitchFamily="2" charset="0"/>
              </a:rPr>
              <a:t>Not developing good study habits</a:t>
            </a:r>
          </a:p>
          <a:p>
            <a:pPr algn="ctr"/>
            <a:endParaRPr lang="en-US" sz="2800" dirty="0" smtClean="0">
              <a:latin typeface="LD String Bean" pitchFamily="2" charset="0"/>
            </a:endParaRPr>
          </a:p>
          <a:p>
            <a:pPr algn="ctr"/>
            <a:r>
              <a:rPr lang="en-US" sz="2800" dirty="0" smtClean="0">
                <a:latin typeface="LD String Bean" pitchFamily="2" charset="0"/>
              </a:rPr>
              <a:t>*******************************************</a:t>
            </a:r>
            <a:endParaRPr lang="en-US" sz="2800" b="1" u="sng" dirty="0" smtClean="0">
              <a:latin typeface="LD String Bean" pitchFamily="2" charset="0"/>
            </a:endParaRPr>
          </a:p>
          <a:p>
            <a:pPr algn="ctr"/>
            <a:r>
              <a:rPr lang="en-US" sz="2800" b="1" u="sng" dirty="0" smtClean="0">
                <a:solidFill>
                  <a:schemeClr val="accent1"/>
                </a:solidFill>
                <a:effectLst>
                  <a:outerShdw blurRad="38100" dist="38100" dir="2700000" algn="tl">
                    <a:srgbClr val="000000">
                      <a:alpha val="43137"/>
                    </a:srgbClr>
                  </a:outerShdw>
                </a:effectLst>
                <a:latin typeface="LD String Bean" pitchFamily="2" charset="0"/>
              </a:rPr>
              <a:t>Improving</a:t>
            </a:r>
          </a:p>
          <a:p>
            <a:pPr algn="ctr"/>
            <a:r>
              <a:rPr lang="en-US" sz="2800" dirty="0" smtClean="0">
                <a:latin typeface="LD String Bean" pitchFamily="2" charset="0"/>
              </a:rPr>
              <a:t>Indicating a performance level that is improving but not satisfactory</a:t>
            </a:r>
            <a:endParaRPr lang="en-US" sz="2800" dirty="0">
              <a:latin typeface="LD String Bean" pitchFamily="2"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1295400" y="762000"/>
            <a:ext cx="6658015" cy="707886"/>
          </a:xfrm>
          <a:prstGeom prst="rect">
            <a:avLst/>
          </a:prstGeom>
          <a:noFill/>
          <a:ln>
            <a:noFill/>
          </a:ln>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u="sng" dirty="0" smtClean="0">
                <a:ln w="11430"/>
                <a:solidFill>
                  <a:schemeClr val="accent1"/>
                </a:solidFill>
                <a:effectLst>
                  <a:outerShdw blurRad="50800" dist="39000" dir="5460000" algn="tl">
                    <a:srgbClr val="000000">
                      <a:alpha val="38000"/>
                    </a:srgbClr>
                  </a:outerShdw>
                </a:effectLst>
                <a:latin typeface="Agency FB" pitchFamily="34" charset="0"/>
                <a:cs typeface="Arial" pitchFamily="34" charset="0"/>
              </a:rPr>
              <a:t>Homework</a:t>
            </a:r>
            <a:endParaRPr lang="en-US" sz="4000" b="1" u="sng" cap="none" spc="0" dirty="0">
              <a:ln w="11430"/>
              <a:solidFill>
                <a:schemeClr val="accent1"/>
              </a:solidFill>
              <a:effectLst>
                <a:outerShdw blurRad="50800" dist="39000" dir="5460000" algn="tl">
                  <a:srgbClr val="000000">
                    <a:alpha val="38000"/>
                  </a:srgbClr>
                </a:outerShdw>
              </a:effectLst>
              <a:latin typeface="Agency FB" pitchFamily="34" charset="0"/>
              <a:cs typeface="Arial" pitchFamily="34" charset="0"/>
            </a:endParaRPr>
          </a:p>
        </p:txBody>
      </p:sp>
      <p:sp>
        <p:nvSpPr>
          <p:cNvPr id="31" name="TextBox 30"/>
          <p:cNvSpPr txBox="1"/>
          <p:nvPr/>
        </p:nvSpPr>
        <p:spPr>
          <a:xfrm>
            <a:off x="990600" y="609600"/>
            <a:ext cx="7086600" cy="5940088"/>
          </a:xfrm>
          <a:prstGeom prst="rect">
            <a:avLst/>
          </a:prstGeom>
          <a:noFill/>
          <a:ln>
            <a:noFill/>
            <a:prstDash val="dashDot"/>
          </a:ln>
        </p:spPr>
        <p:txBody>
          <a:bodyPr wrap="square" rtlCol="0">
            <a:spAutoFit/>
          </a:bodyPr>
          <a:lstStyle/>
          <a:p>
            <a:pPr algn="ctr"/>
            <a:endParaRPr lang="en-US" sz="1600" b="1" u="sng" dirty="0" smtClean="0"/>
          </a:p>
          <a:p>
            <a:pPr>
              <a:spcBef>
                <a:spcPct val="50000"/>
              </a:spcBef>
              <a:buFontTx/>
              <a:buChar char="•"/>
            </a:pPr>
            <a:endParaRPr lang="en-US" sz="1600" dirty="0" smtClean="0">
              <a:latin typeface="Minya Nouvelle" charset="0"/>
            </a:endParaRPr>
          </a:p>
          <a:p>
            <a:pPr>
              <a:spcBef>
                <a:spcPct val="50000"/>
              </a:spcBef>
              <a:buFontTx/>
              <a:buChar char="•"/>
            </a:pPr>
            <a:r>
              <a:rPr lang="en-US" sz="2400" dirty="0" smtClean="0">
                <a:latin typeface="LD String Bean" pitchFamily="2" charset="0"/>
              </a:rPr>
              <a:t>Your child will have nightly math homework. Please work with your child to complete the math homework each night and return it to school the following day.</a:t>
            </a:r>
          </a:p>
          <a:p>
            <a:pPr>
              <a:spcBef>
                <a:spcPct val="50000"/>
              </a:spcBef>
              <a:buFontTx/>
              <a:buChar char="•"/>
            </a:pPr>
            <a:r>
              <a:rPr lang="en-US" sz="2400" dirty="0" smtClean="0">
                <a:latin typeface="LD String Bean" pitchFamily="2" charset="0"/>
              </a:rPr>
              <a:t>Strive for 25 Reading Program-the goal for first grade students is to read at least 25 books at home throughout the school year. The Strive for 25 Committee will be sending home </a:t>
            </a:r>
            <a:r>
              <a:rPr lang="en-US" sz="2400" dirty="0" smtClean="0">
                <a:latin typeface="LD String Bean" pitchFamily="2" charset="0"/>
              </a:rPr>
              <a:t>reading </a:t>
            </a:r>
            <a:r>
              <a:rPr lang="en-US" sz="2400" dirty="0" smtClean="0">
                <a:latin typeface="LD String Bean" pitchFamily="2" charset="0"/>
              </a:rPr>
              <a:t>material in the near future.</a:t>
            </a:r>
          </a:p>
          <a:p>
            <a:pPr>
              <a:spcBef>
                <a:spcPct val="50000"/>
              </a:spcBef>
              <a:buFontTx/>
              <a:buChar char="•"/>
            </a:pPr>
            <a:r>
              <a:rPr lang="en-US" sz="2400" dirty="0" smtClean="0">
                <a:latin typeface="LD String Bean" pitchFamily="2" charset="0"/>
              </a:rPr>
              <a:t>If your child is absent, please complete the missed work sent home with your child over the next few days. You do not need to complete and return the work the very next day. </a:t>
            </a:r>
          </a:p>
          <a:p>
            <a:pPr>
              <a:spcBef>
                <a:spcPct val="50000"/>
              </a:spcBef>
              <a:buFontTx/>
              <a:buChar char="•"/>
            </a:pPr>
            <a:endParaRPr lang="en-US" sz="3200" dirty="0">
              <a:latin typeface="LD String Bean" pitchFamily="2" charset="0"/>
            </a:endParaRPr>
          </a:p>
          <a:p>
            <a:pPr>
              <a:spcBef>
                <a:spcPct val="50000"/>
              </a:spcBef>
            </a:pPr>
            <a:endParaRPr lang="en-US" sz="1600" dirty="0">
              <a:latin typeface="Minya Nouvelle" charset="0"/>
            </a:endParaRPr>
          </a:p>
          <a:p>
            <a:pPr algn="ctr"/>
            <a:r>
              <a:rPr lang="en-US" sz="1600" b="1" u="sng" dirty="0" smtClean="0"/>
              <a:t> </a:t>
            </a:r>
            <a:endParaRPr lang="en-US" sz="1600" b="1" u="sng" dirty="0"/>
          </a:p>
        </p:txBody>
      </p:sp>
    </p:spTree>
    <p:extLst>
      <p:ext uri="{BB962C8B-B14F-4D97-AF65-F5344CB8AC3E}">
        <p14:creationId xmlns:p14="http://schemas.microsoft.com/office/powerpoint/2010/main" val="17680992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1295400" y="914400"/>
            <a:ext cx="6658015" cy="707886"/>
          </a:xfrm>
          <a:prstGeom prst="rect">
            <a:avLst/>
          </a:prstGeom>
          <a:noFill/>
          <a:ln>
            <a:noFill/>
          </a:ln>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u="sng" dirty="0" smtClean="0">
                <a:ln w="11430"/>
                <a:solidFill>
                  <a:schemeClr val="accent1"/>
                </a:solidFill>
                <a:effectLst>
                  <a:outerShdw blurRad="50800" dist="39000" dir="5460000" algn="tl">
                    <a:srgbClr val="000000">
                      <a:alpha val="38000"/>
                    </a:srgbClr>
                  </a:outerShdw>
                </a:effectLst>
                <a:latin typeface="Agency FB" pitchFamily="34" charset="0"/>
                <a:cs typeface="Arial" pitchFamily="34" charset="0"/>
              </a:rPr>
              <a:t>Literacy</a:t>
            </a:r>
            <a:endParaRPr lang="en-US" sz="4000" b="1" u="sng" cap="none" spc="0" dirty="0">
              <a:ln w="11430"/>
              <a:solidFill>
                <a:schemeClr val="accent1"/>
              </a:solidFill>
              <a:effectLst>
                <a:outerShdw blurRad="50800" dist="39000" dir="5460000" algn="tl">
                  <a:srgbClr val="000000">
                    <a:alpha val="38000"/>
                  </a:srgbClr>
                </a:outerShdw>
              </a:effectLst>
              <a:latin typeface="Agency FB" pitchFamily="34" charset="0"/>
              <a:cs typeface="Arial" pitchFamily="34" charset="0"/>
            </a:endParaRPr>
          </a:p>
        </p:txBody>
      </p:sp>
      <p:sp>
        <p:nvSpPr>
          <p:cNvPr id="31" name="TextBox 30"/>
          <p:cNvSpPr txBox="1"/>
          <p:nvPr/>
        </p:nvSpPr>
        <p:spPr>
          <a:xfrm>
            <a:off x="1676400" y="1676400"/>
            <a:ext cx="5181600" cy="4031873"/>
          </a:xfrm>
          <a:prstGeom prst="rect">
            <a:avLst/>
          </a:prstGeom>
          <a:noFill/>
          <a:ln>
            <a:noFill/>
            <a:prstDash val="dashDot"/>
          </a:ln>
        </p:spPr>
        <p:txBody>
          <a:bodyPr wrap="square" rtlCol="0">
            <a:spAutoFit/>
          </a:bodyPr>
          <a:lstStyle/>
          <a:p>
            <a:pPr algn="ctr"/>
            <a:endParaRPr lang="en-US" sz="1600" b="1" u="sng" dirty="0" smtClean="0"/>
          </a:p>
          <a:p>
            <a:pPr>
              <a:spcBef>
                <a:spcPct val="50000"/>
              </a:spcBef>
              <a:buFontTx/>
              <a:buChar char="•"/>
            </a:pPr>
            <a:r>
              <a:rPr lang="en-US" sz="3600" dirty="0" smtClean="0">
                <a:latin typeface="LD String Bean" pitchFamily="2" charset="0"/>
              </a:rPr>
              <a:t>Guided Reading</a:t>
            </a:r>
          </a:p>
          <a:p>
            <a:pPr>
              <a:spcBef>
                <a:spcPct val="50000"/>
              </a:spcBef>
              <a:buFontTx/>
              <a:buChar char="•"/>
            </a:pPr>
            <a:r>
              <a:rPr lang="en-US" sz="3600" dirty="0" smtClean="0">
                <a:latin typeface="LD String Bean" pitchFamily="2" charset="0"/>
              </a:rPr>
              <a:t>Shared Reading</a:t>
            </a:r>
          </a:p>
          <a:p>
            <a:pPr>
              <a:spcBef>
                <a:spcPct val="50000"/>
              </a:spcBef>
              <a:buFontTx/>
              <a:buChar char="•"/>
            </a:pPr>
            <a:r>
              <a:rPr lang="en-US" sz="3600" dirty="0" smtClean="0">
                <a:latin typeface="LD String Bean" pitchFamily="2" charset="0"/>
              </a:rPr>
              <a:t>Independent Reading</a:t>
            </a:r>
          </a:p>
          <a:p>
            <a:pPr>
              <a:spcBef>
                <a:spcPct val="50000"/>
              </a:spcBef>
              <a:buFontTx/>
              <a:buChar char="•"/>
            </a:pPr>
            <a:r>
              <a:rPr lang="en-US" sz="3600" dirty="0" smtClean="0">
                <a:latin typeface="LD String Bean" pitchFamily="2" charset="0"/>
              </a:rPr>
              <a:t>Word Work</a:t>
            </a:r>
          </a:p>
          <a:p>
            <a:pPr>
              <a:spcBef>
                <a:spcPct val="50000"/>
              </a:spcBef>
            </a:pPr>
            <a:endParaRPr lang="en-US" sz="1600" dirty="0" smtClean="0">
              <a:latin typeface="Minya Nouvelle" charset="0"/>
            </a:endParaRPr>
          </a:p>
        </p:txBody>
      </p:sp>
      <p:pic>
        <p:nvPicPr>
          <p:cNvPr id="6148" name="Picture 4" descr="C:\Users\Rountree\AppData\Local\Microsoft\Windows\Temporary Internet Files\Content.IE5\H2T85WMJ\MC90023731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0" y="4451770"/>
            <a:ext cx="1144480" cy="1494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41448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a:bodyPr>
          <a:lstStyle/>
          <a:p>
            <a:r>
              <a:rPr lang="en-US" sz="4000" b="1" u="sng" dirty="0" smtClean="0">
                <a:solidFill>
                  <a:schemeClr val="accent1"/>
                </a:solidFill>
                <a:effectLst>
                  <a:outerShdw blurRad="38100" dist="38100" dir="2700000" algn="tl">
                    <a:srgbClr val="000000">
                      <a:alpha val="43137"/>
                    </a:srgbClr>
                  </a:outerShdw>
                </a:effectLst>
                <a:latin typeface="Agency FB" pitchFamily="34" charset="0"/>
              </a:rPr>
              <a:t>Guided Reading</a:t>
            </a:r>
            <a:endParaRPr lang="en-US" sz="4000" b="1" u="sng" dirty="0">
              <a:solidFill>
                <a:schemeClr val="accent1"/>
              </a:solidFill>
              <a:effectLst>
                <a:outerShdw blurRad="38100" dist="38100" dir="2700000" algn="tl">
                  <a:srgbClr val="000000">
                    <a:alpha val="43137"/>
                  </a:srgbClr>
                </a:outerShdw>
              </a:effectLst>
              <a:latin typeface="Agency FB" pitchFamily="34" charset="0"/>
            </a:endParaRPr>
          </a:p>
        </p:txBody>
      </p:sp>
      <p:sp>
        <p:nvSpPr>
          <p:cNvPr id="4" name="Content Placeholder 3"/>
          <p:cNvSpPr txBox="1">
            <a:spLocks noGrp="1"/>
          </p:cNvSpPr>
          <p:nvPr>
            <p:ph idx="1"/>
          </p:nvPr>
        </p:nvSpPr>
        <p:spPr>
          <a:xfrm>
            <a:off x="685800" y="1524000"/>
            <a:ext cx="7467600" cy="3933384"/>
          </a:xfrm>
          <a:prstGeom prst="rect">
            <a:avLst/>
          </a:prstGeom>
          <a:noFill/>
        </p:spPr>
        <p:txBody>
          <a:bodyPr wrap="square" rtlCol="0">
            <a:spAutoFit/>
          </a:bodyPr>
          <a:lstStyle/>
          <a:p>
            <a:pPr algn="ctr">
              <a:buNone/>
            </a:pPr>
            <a:r>
              <a:rPr lang="en-US" sz="2400" dirty="0" smtClean="0"/>
              <a:t>     </a:t>
            </a:r>
            <a:r>
              <a:rPr lang="en-US" sz="2400" dirty="0" smtClean="0">
                <a:latin typeface="LD String Bean" pitchFamily="2" charset="0"/>
              </a:rPr>
              <a:t>Guided reading is a strategy that a teacher uses to help students become great readers. The teacher's role is to provide support to a small group of students by using a variety of reading strategies to guide them to become successful in reading. Books used in guided reading are taken from the Ohio Book room. These books are specifically chosen to address the reading abilities of each child, and are used to increase their reading strategies. These books include both fiction and non-fiction selections that cover a wide variety of topics. </a:t>
            </a:r>
          </a:p>
          <a:p>
            <a:pPr algn="ctr">
              <a:buNone/>
            </a:pPr>
            <a:r>
              <a:rPr lang="en-US" sz="2800" i="1" dirty="0" smtClean="0">
                <a:latin typeface="LD String Bean" pitchFamily="2" charset="0"/>
              </a:rPr>
              <a:t>  </a:t>
            </a:r>
            <a:r>
              <a:rPr lang="en-US" sz="2400" i="1" dirty="0" smtClean="0">
                <a:latin typeface="LD String Bean" pitchFamily="2" charset="0"/>
              </a:rPr>
              <a:t>* During this small group work the other children in the room are actively engaged doing independent literacy activities.</a:t>
            </a:r>
            <a:endParaRPr lang="en-US" sz="2400" i="1" dirty="0">
              <a:latin typeface="LD String Bean" pitchFamily="2"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a:bodyPr>
          <a:lstStyle/>
          <a:p>
            <a:r>
              <a:rPr lang="en-US" sz="4000" b="1" u="sng" dirty="0" smtClean="0">
                <a:solidFill>
                  <a:schemeClr val="accent1"/>
                </a:solidFill>
                <a:effectLst>
                  <a:outerShdw blurRad="38100" dist="38100" dir="2700000" algn="tl">
                    <a:srgbClr val="000000">
                      <a:alpha val="43137"/>
                    </a:srgbClr>
                  </a:outerShdw>
                </a:effectLst>
                <a:latin typeface="Agency FB" pitchFamily="34" charset="0"/>
              </a:rPr>
              <a:t>Fountas and Pinnell Levels</a:t>
            </a:r>
            <a:endParaRPr lang="en-US" sz="4000" b="1" u="sng" dirty="0">
              <a:solidFill>
                <a:schemeClr val="accent1"/>
              </a:solidFill>
              <a:effectLst>
                <a:outerShdw blurRad="38100" dist="38100" dir="2700000" algn="tl">
                  <a:srgbClr val="000000">
                    <a:alpha val="43137"/>
                  </a:srgbClr>
                </a:outerShdw>
              </a:effectLst>
              <a:latin typeface="Agency FB" pitchFamily="34" charset="0"/>
            </a:endParaRPr>
          </a:p>
        </p:txBody>
      </p:sp>
      <p:sp>
        <p:nvSpPr>
          <p:cNvPr id="3" name="Content Placeholder 2"/>
          <p:cNvSpPr>
            <a:spLocks noGrp="1"/>
          </p:cNvSpPr>
          <p:nvPr>
            <p:ph idx="1"/>
          </p:nvPr>
        </p:nvSpPr>
        <p:spPr>
          <a:xfrm>
            <a:off x="0" y="1676400"/>
            <a:ext cx="8229600" cy="4525963"/>
          </a:xfrm>
          <a:ln>
            <a:noFill/>
          </a:ln>
        </p:spPr>
        <p:txBody>
          <a:bodyPr>
            <a:normAutofit/>
          </a:bodyPr>
          <a:lstStyle/>
          <a:p>
            <a:pPr>
              <a:buNone/>
            </a:pPr>
            <a:r>
              <a:rPr lang="en-US" dirty="0" smtClean="0"/>
              <a:t>   </a:t>
            </a:r>
          </a:p>
          <a:p>
            <a:pPr algn="ctr">
              <a:buNone/>
            </a:pPr>
            <a:r>
              <a:rPr lang="en-US" dirty="0" smtClean="0"/>
              <a:t>      </a:t>
            </a:r>
            <a:r>
              <a:rPr lang="en-US" sz="4000" u="sng" dirty="0" smtClean="0">
                <a:latin typeface="LD String Bean" pitchFamily="2" charset="0"/>
              </a:rPr>
              <a:t>Kindergarten</a:t>
            </a:r>
          </a:p>
          <a:p>
            <a:pPr algn="ctr">
              <a:buNone/>
            </a:pPr>
            <a:r>
              <a:rPr lang="en-US" sz="4000" dirty="0" smtClean="0">
                <a:latin typeface="LD String Bean" pitchFamily="2" charset="0"/>
              </a:rPr>
              <a:t>    A, B, C, D</a:t>
            </a:r>
          </a:p>
          <a:p>
            <a:pPr algn="ctr">
              <a:buNone/>
            </a:pPr>
            <a:endParaRPr lang="en-US" sz="4000" dirty="0" smtClean="0">
              <a:latin typeface="LD String Bean" pitchFamily="2" charset="0"/>
            </a:endParaRPr>
          </a:p>
          <a:p>
            <a:pPr algn="ctr">
              <a:buNone/>
            </a:pPr>
            <a:r>
              <a:rPr lang="en-US" sz="4000" dirty="0" smtClean="0">
                <a:latin typeface="LD String Bean" pitchFamily="2" charset="0"/>
              </a:rPr>
              <a:t>    </a:t>
            </a:r>
            <a:r>
              <a:rPr lang="en-US" sz="4000" u="sng" dirty="0" smtClean="0">
                <a:latin typeface="LD String Bean" pitchFamily="2" charset="0"/>
              </a:rPr>
              <a:t>1</a:t>
            </a:r>
            <a:r>
              <a:rPr lang="en-US" sz="4000" u="sng" baseline="30000" dirty="0" smtClean="0">
                <a:latin typeface="LD String Bean" pitchFamily="2" charset="0"/>
              </a:rPr>
              <a:t>st</a:t>
            </a:r>
            <a:r>
              <a:rPr lang="en-US" sz="4000" u="sng" dirty="0" smtClean="0">
                <a:latin typeface="LD String Bean" pitchFamily="2" charset="0"/>
              </a:rPr>
              <a:t> Grade</a:t>
            </a:r>
          </a:p>
          <a:p>
            <a:pPr algn="ctr">
              <a:buNone/>
            </a:pPr>
            <a:r>
              <a:rPr lang="en-US" sz="4000" dirty="0" smtClean="0">
                <a:latin typeface="LD String Bean" pitchFamily="2" charset="0"/>
              </a:rPr>
              <a:t>    D, E, F, G, H, I , J</a:t>
            </a:r>
          </a:p>
          <a:p>
            <a:pPr>
              <a:buNone/>
            </a:pPr>
            <a:endParaRPr lang="en-US" dirty="0" smtClean="0"/>
          </a:p>
        </p:txBody>
      </p:sp>
      <p:pic>
        <p:nvPicPr>
          <p:cNvPr id="1026" name="Picture 2" descr="C:\Documents and Settings\mmahoney\Local Settings\Temporary Internet Files\Content.IE5\B61TJVAV\MM900283665[1].gif">
            <a:hlinkClick r:id="rId2"/>
          </p:cNvPr>
          <p:cNvPicPr>
            <a:picLocks noChangeAspect="1" noChangeArrowheads="1" noCrop="1"/>
          </p:cNvPicPr>
          <p:nvPr/>
        </p:nvPicPr>
        <p:blipFill>
          <a:blip r:embed="rId3" cstate="print"/>
          <a:srcRect/>
          <a:stretch>
            <a:fillRect/>
          </a:stretch>
        </p:blipFill>
        <p:spPr bwMode="auto">
          <a:xfrm>
            <a:off x="6705600" y="4495800"/>
            <a:ext cx="828675" cy="85725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990600"/>
            <a:ext cx="6781800" cy="4953000"/>
          </a:xfrm>
          <a:ln>
            <a:noFill/>
          </a:ln>
        </p:spPr>
        <p:txBody>
          <a:bodyPr>
            <a:normAutofit/>
          </a:bodyPr>
          <a:lstStyle/>
          <a:p>
            <a:pPr algn="ctr">
              <a:buNone/>
            </a:pPr>
            <a:r>
              <a:rPr lang="en-US" b="1" u="sng" dirty="0" smtClean="0">
                <a:solidFill>
                  <a:schemeClr val="accent1"/>
                </a:solidFill>
                <a:effectLst>
                  <a:outerShdw blurRad="38100" dist="38100" dir="2700000" algn="tl">
                    <a:srgbClr val="000000">
                      <a:alpha val="43137"/>
                    </a:srgbClr>
                  </a:outerShdw>
                </a:effectLst>
                <a:latin typeface="Agency FB" pitchFamily="34" charset="0"/>
              </a:rPr>
              <a:t>Shared Reading</a:t>
            </a:r>
          </a:p>
          <a:p>
            <a:pPr algn="ctr">
              <a:buNone/>
            </a:pPr>
            <a:r>
              <a:rPr lang="en-US" sz="2800" dirty="0" smtClean="0">
                <a:latin typeface="LD String Bean" pitchFamily="2" charset="0"/>
                <a:cs typeface="Arial" pitchFamily="34" charset="0"/>
              </a:rPr>
              <a:t>During shared reading, a story is read by the teacher to a whole group of children. The children are engaged in the literature through discussions, predictions, illustrations, and questioning techniques.</a:t>
            </a:r>
          </a:p>
          <a:p>
            <a:pPr algn="ctr">
              <a:buNone/>
            </a:pPr>
            <a:endParaRPr lang="en-US" sz="1000" b="1" dirty="0" smtClean="0"/>
          </a:p>
          <a:p>
            <a:pPr algn="ctr">
              <a:buNone/>
            </a:pPr>
            <a:r>
              <a:rPr lang="en-US" b="1" u="sng" dirty="0" smtClean="0">
                <a:solidFill>
                  <a:schemeClr val="accent1"/>
                </a:solidFill>
                <a:effectLst>
                  <a:outerShdw blurRad="38100" dist="38100" dir="2700000" algn="tl">
                    <a:srgbClr val="000000">
                      <a:alpha val="43137"/>
                    </a:srgbClr>
                  </a:outerShdw>
                </a:effectLst>
                <a:latin typeface="Agency FB" pitchFamily="34" charset="0"/>
              </a:rPr>
              <a:t>Independent Reading</a:t>
            </a:r>
          </a:p>
          <a:p>
            <a:pPr algn="ctr">
              <a:buNone/>
            </a:pPr>
            <a:r>
              <a:rPr lang="en-US" sz="2800" dirty="0" smtClean="0">
                <a:latin typeface="LD String Bean" pitchFamily="2" charset="0"/>
                <a:cs typeface="Arial" pitchFamily="34" charset="0"/>
              </a:rPr>
              <a:t>During independent reading, children are able to select a text and read silently to themselves for an extended period of time.  The child can select books that are “just right” for them.  They are able to make connections within the book.</a:t>
            </a:r>
          </a:p>
          <a:p>
            <a:pPr algn="ctr">
              <a:buNone/>
            </a:pPr>
            <a:endParaRPr lang="en-US" sz="1400" dirty="0" smtClean="0">
              <a:latin typeface="Arial" pitchFamily="34" charset="0"/>
              <a:cs typeface="Arial" pitchFamily="34" charset="0"/>
            </a:endParaRPr>
          </a:p>
          <a:p>
            <a:pPr algn="ctr">
              <a:buNone/>
            </a:pPr>
            <a:endParaRPr lang="en-US" sz="1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2600" y="838200"/>
            <a:ext cx="5943600" cy="5016758"/>
          </a:xfrm>
          <a:prstGeom prst="rect">
            <a:avLst/>
          </a:prstGeom>
        </p:spPr>
        <p:txBody>
          <a:bodyPr wrap="square">
            <a:spAutoFit/>
          </a:bodyPr>
          <a:lstStyle/>
          <a:p>
            <a:pPr algn="ctr">
              <a:buNone/>
            </a:pPr>
            <a:r>
              <a:rPr lang="en-US" sz="4000" b="1" u="sng" dirty="0" smtClean="0">
                <a:solidFill>
                  <a:schemeClr val="accent1"/>
                </a:solidFill>
                <a:effectLst>
                  <a:outerShdw blurRad="38100" dist="38100" dir="2700000" algn="tl">
                    <a:srgbClr val="000000">
                      <a:alpha val="43137"/>
                    </a:srgbClr>
                  </a:outerShdw>
                </a:effectLst>
                <a:latin typeface="Agency FB" pitchFamily="34" charset="0"/>
                <a:cs typeface="Arial" pitchFamily="34" charset="0"/>
              </a:rPr>
              <a:t>Word Work</a:t>
            </a:r>
          </a:p>
          <a:p>
            <a:pPr algn="ctr">
              <a:buNone/>
            </a:pPr>
            <a:endParaRPr lang="en-US" sz="1600" dirty="0" smtClean="0">
              <a:latin typeface="Arial" pitchFamily="34" charset="0"/>
              <a:cs typeface="Arial" pitchFamily="34" charset="0"/>
            </a:endParaRPr>
          </a:p>
          <a:p>
            <a:pPr algn="ctr">
              <a:buFont typeface="Arial" pitchFamily="34" charset="0"/>
              <a:buChar char="•"/>
            </a:pPr>
            <a:r>
              <a:rPr lang="en-US" sz="3200" dirty="0" smtClean="0">
                <a:latin typeface="LD String Bean" pitchFamily="2" charset="0"/>
                <a:cs typeface="Arial" pitchFamily="34" charset="0"/>
              </a:rPr>
              <a:t>Early Literacy Concepts</a:t>
            </a:r>
          </a:p>
          <a:p>
            <a:pPr algn="ctr">
              <a:buFont typeface="Arial" pitchFamily="34" charset="0"/>
              <a:buChar char="•"/>
            </a:pPr>
            <a:r>
              <a:rPr lang="en-US" sz="3200" dirty="0" smtClean="0">
                <a:latin typeface="LD String Bean" pitchFamily="2" charset="0"/>
                <a:cs typeface="Arial" pitchFamily="34" charset="0"/>
              </a:rPr>
              <a:t>Phonological Awareness</a:t>
            </a:r>
          </a:p>
          <a:p>
            <a:pPr algn="ctr">
              <a:buFont typeface="Arial" pitchFamily="34" charset="0"/>
              <a:buChar char="•"/>
            </a:pPr>
            <a:r>
              <a:rPr lang="en-US" sz="3200" dirty="0" smtClean="0">
                <a:latin typeface="LD String Bean" pitchFamily="2" charset="0"/>
                <a:cs typeface="Arial" pitchFamily="34" charset="0"/>
              </a:rPr>
              <a:t>Letter Knowledge </a:t>
            </a:r>
          </a:p>
          <a:p>
            <a:pPr algn="ctr">
              <a:buFont typeface="Arial" pitchFamily="34" charset="0"/>
              <a:buChar char="•"/>
            </a:pPr>
            <a:r>
              <a:rPr lang="en-US" sz="3200" dirty="0" smtClean="0">
                <a:latin typeface="LD String Bean" pitchFamily="2" charset="0"/>
                <a:cs typeface="Arial" pitchFamily="34" charset="0"/>
              </a:rPr>
              <a:t>Letter/Sound Relationships</a:t>
            </a:r>
          </a:p>
          <a:p>
            <a:pPr algn="ctr">
              <a:buFont typeface="Arial" pitchFamily="34" charset="0"/>
              <a:buChar char="•"/>
            </a:pPr>
            <a:r>
              <a:rPr lang="en-US" sz="3200" dirty="0" smtClean="0">
                <a:latin typeface="LD String Bean" pitchFamily="2" charset="0"/>
                <a:cs typeface="Arial" pitchFamily="34" charset="0"/>
              </a:rPr>
              <a:t>Spelling Practice</a:t>
            </a:r>
          </a:p>
          <a:p>
            <a:pPr algn="ctr">
              <a:buFont typeface="Arial" pitchFamily="34" charset="0"/>
              <a:buChar char="•"/>
            </a:pPr>
            <a:r>
              <a:rPr lang="en-US" sz="3200" dirty="0" smtClean="0">
                <a:latin typeface="LD String Bean" pitchFamily="2" charset="0"/>
                <a:cs typeface="Arial" pitchFamily="34" charset="0"/>
              </a:rPr>
              <a:t>High Frequency Words</a:t>
            </a:r>
          </a:p>
          <a:p>
            <a:pPr algn="ctr">
              <a:buFont typeface="Arial" pitchFamily="34" charset="0"/>
              <a:buChar char="•"/>
            </a:pPr>
            <a:r>
              <a:rPr lang="en-US" sz="3200" dirty="0" smtClean="0">
                <a:latin typeface="LD String Bean" pitchFamily="2" charset="0"/>
                <a:cs typeface="Arial" pitchFamily="34" charset="0"/>
              </a:rPr>
              <a:t>Word Meaning</a:t>
            </a:r>
          </a:p>
          <a:p>
            <a:pPr algn="ctr">
              <a:buFont typeface="Arial" pitchFamily="34" charset="0"/>
              <a:buChar char="•"/>
            </a:pPr>
            <a:r>
              <a:rPr lang="en-US" sz="3200" dirty="0" smtClean="0">
                <a:latin typeface="LD String Bean" pitchFamily="2" charset="0"/>
                <a:cs typeface="Arial" pitchFamily="34" charset="0"/>
              </a:rPr>
              <a:t>Word Structure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71600" y="914400"/>
            <a:ext cx="6553200" cy="6717223"/>
          </a:xfrm>
          <a:prstGeom prst="rect">
            <a:avLst/>
          </a:prstGeom>
          <a:noFill/>
        </p:spPr>
        <p:txBody>
          <a:bodyPr wrap="square" rtlCol="0">
            <a:spAutoFit/>
          </a:bodyPr>
          <a:lstStyle/>
          <a:p>
            <a:pPr algn="ctr"/>
            <a:r>
              <a:rPr lang="en-US" sz="4000" b="1" u="sng" dirty="0" smtClean="0">
                <a:solidFill>
                  <a:schemeClr val="accent1"/>
                </a:solidFill>
                <a:effectLst>
                  <a:outerShdw blurRad="38100" dist="38100" dir="2700000" algn="tl">
                    <a:srgbClr val="000000">
                      <a:alpha val="43137"/>
                    </a:srgbClr>
                  </a:outerShdw>
                </a:effectLst>
                <a:latin typeface="Agency FB" pitchFamily="34" charset="0"/>
              </a:rPr>
              <a:t>Writer’s Workshop</a:t>
            </a:r>
          </a:p>
          <a:p>
            <a:pPr algn="ctr"/>
            <a:r>
              <a:rPr lang="en-US" sz="2800" dirty="0" smtClean="0">
                <a:latin typeface="LD String Bean" pitchFamily="2" charset="0"/>
              </a:rPr>
              <a:t>During writer’s workshop, students build fluency in writing through continuous, repeated exposure to the process of writing.</a:t>
            </a:r>
          </a:p>
          <a:p>
            <a:pPr algn="ctr"/>
            <a:endParaRPr lang="en-US" sz="1050" i="1" dirty="0" smtClean="0">
              <a:latin typeface="LD String Bean" pitchFamily="2" charset="0"/>
            </a:endParaRPr>
          </a:p>
          <a:p>
            <a:pPr algn="ctr">
              <a:buFont typeface="Wingdings" pitchFamily="2" charset="2"/>
              <a:buChar char="v"/>
            </a:pPr>
            <a:r>
              <a:rPr lang="en-US" sz="3600" dirty="0" smtClean="0">
                <a:latin typeface="LD String Bean" pitchFamily="2" charset="0"/>
              </a:rPr>
              <a:t> Mini Lesson </a:t>
            </a:r>
          </a:p>
          <a:p>
            <a:pPr algn="ctr">
              <a:buFont typeface="Wingdings" pitchFamily="2" charset="2"/>
              <a:buChar char="v"/>
            </a:pPr>
            <a:r>
              <a:rPr lang="en-US" sz="3600" dirty="0" smtClean="0">
                <a:latin typeface="LD String Bean" pitchFamily="2" charset="0"/>
              </a:rPr>
              <a:t>Modeling/Check for understanding</a:t>
            </a:r>
          </a:p>
          <a:p>
            <a:pPr algn="ctr">
              <a:buFont typeface="Wingdings" pitchFamily="2" charset="2"/>
              <a:buChar char="v"/>
            </a:pPr>
            <a:r>
              <a:rPr lang="en-US" sz="3600" dirty="0" smtClean="0">
                <a:latin typeface="LD String Bean" pitchFamily="2" charset="0"/>
              </a:rPr>
              <a:t>Independent writing</a:t>
            </a:r>
          </a:p>
          <a:p>
            <a:pPr algn="ctr">
              <a:buFont typeface="Wingdings" pitchFamily="2" charset="2"/>
              <a:buChar char="v"/>
            </a:pPr>
            <a:r>
              <a:rPr lang="en-US" sz="3600" dirty="0" smtClean="0">
                <a:latin typeface="LD String Bean" pitchFamily="2" charset="0"/>
              </a:rPr>
              <a:t>Conferencing</a:t>
            </a:r>
          </a:p>
          <a:p>
            <a:pPr algn="ctr">
              <a:buFont typeface="Wingdings" pitchFamily="2" charset="2"/>
              <a:buChar char="v"/>
            </a:pPr>
            <a:r>
              <a:rPr lang="en-US" sz="3600" dirty="0" smtClean="0">
                <a:latin typeface="LD String Bean" pitchFamily="2" charset="0"/>
              </a:rPr>
              <a:t>Sharing</a:t>
            </a:r>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1295400" y="838200"/>
            <a:ext cx="6658015" cy="707886"/>
          </a:xfrm>
          <a:prstGeom prst="rect">
            <a:avLst/>
          </a:prstGeom>
          <a:noFill/>
          <a:ln>
            <a:noFill/>
          </a:ln>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u="sng" dirty="0" smtClean="0">
                <a:ln w="11430"/>
                <a:solidFill>
                  <a:schemeClr val="accent1"/>
                </a:solidFill>
                <a:effectLst>
                  <a:outerShdw blurRad="50800" dist="39000" dir="5460000" algn="tl">
                    <a:srgbClr val="000000">
                      <a:alpha val="38000"/>
                    </a:srgbClr>
                  </a:outerShdw>
                </a:effectLst>
                <a:latin typeface="Agency FB" pitchFamily="34" charset="0"/>
                <a:cs typeface="Arial" pitchFamily="34" charset="0"/>
              </a:rPr>
              <a:t>Math</a:t>
            </a:r>
            <a:endParaRPr lang="en-US" sz="4000" b="1" u="sng" cap="none" spc="0" dirty="0">
              <a:ln w="11430"/>
              <a:solidFill>
                <a:schemeClr val="accent1"/>
              </a:solidFill>
              <a:effectLst>
                <a:outerShdw blurRad="50800" dist="39000" dir="5460000" algn="tl">
                  <a:srgbClr val="000000">
                    <a:alpha val="38000"/>
                  </a:srgbClr>
                </a:outerShdw>
              </a:effectLst>
              <a:latin typeface="Agency FB" pitchFamily="34" charset="0"/>
              <a:cs typeface="Arial" pitchFamily="34" charset="0"/>
            </a:endParaRPr>
          </a:p>
        </p:txBody>
      </p:sp>
      <p:sp>
        <p:nvSpPr>
          <p:cNvPr id="31" name="TextBox 30"/>
          <p:cNvSpPr txBox="1"/>
          <p:nvPr/>
        </p:nvSpPr>
        <p:spPr>
          <a:xfrm>
            <a:off x="1143000" y="1524000"/>
            <a:ext cx="6533696" cy="5139869"/>
          </a:xfrm>
          <a:prstGeom prst="rect">
            <a:avLst/>
          </a:prstGeom>
          <a:noFill/>
          <a:ln>
            <a:noFill/>
            <a:prstDash val="dashDot"/>
          </a:ln>
        </p:spPr>
        <p:txBody>
          <a:bodyPr wrap="square" rtlCol="0">
            <a:spAutoFit/>
          </a:bodyPr>
          <a:lstStyle/>
          <a:p>
            <a:pPr algn="ctr">
              <a:spcBef>
                <a:spcPct val="50000"/>
              </a:spcBef>
            </a:pPr>
            <a:r>
              <a:rPr lang="en-US" sz="3600" dirty="0" smtClean="0">
                <a:latin typeface="LD String Bean" pitchFamily="2" charset="0"/>
              </a:rPr>
              <a:t>enVision Math  Common Core</a:t>
            </a:r>
          </a:p>
          <a:p>
            <a:pPr algn="ctr">
              <a:spcBef>
                <a:spcPct val="50000"/>
              </a:spcBef>
              <a:buFont typeface="Wingdings" pitchFamily="2" charset="2"/>
              <a:buChar char="Ø"/>
            </a:pPr>
            <a:r>
              <a:rPr lang="en-US" sz="2800" dirty="0" smtClean="0">
                <a:latin typeface="LD String Bean" pitchFamily="2" charset="0"/>
              </a:rPr>
              <a:t>Number Sense</a:t>
            </a:r>
          </a:p>
          <a:p>
            <a:pPr algn="ctr">
              <a:spcBef>
                <a:spcPct val="50000"/>
              </a:spcBef>
              <a:buFont typeface="Wingdings" pitchFamily="2" charset="2"/>
              <a:buChar char="Ø"/>
            </a:pPr>
            <a:r>
              <a:rPr lang="en-US" sz="2800" dirty="0" smtClean="0">
                <a:latin typeface="LD String Bean" pitchFamily="2" charset="0"/>
              </a:rPr>
              <a:t>Addition</a:t>
            </a:r>
          </a:p>
          <a:p>
            <a:pPr algn="ctr">
              <a:spcBef>
                <a:spcPct val="50000"/>
              </a:spcBef>
              <a:buFont typeface="Wingdings" pitchFamily="2" charset="2"/>
              <a:buChar char="Ø"/>
            </a:pPr>
            <a:r>
              <a:rPr lang="en-US" sz="2800" dirty="0" smtClean="0">
                <a:latin typeface="LD String Bean" pitchFamily="2" charset="0"/>
              </a:rPr>
              <a:t>Subtraction</a:t>
            </a:r>
          </a:p>
          <a:p>
            <a:pPr algn="ctr">
              <a:spcBef>
                <a:spcPct val="50000"/>
              </a:spcBef>
              <a:buFont typeface="Wingdings" pitchFamily="2" charset="2"/>
              <a:buChar char="Ø"/>
            </a:pPr>
            <a:r>
              <a:rPr lang="en-US" sz="2800" dirty="0" smtClean="0">
                <a:latin typeface="LD String Bean" pitchFamily="2" charset="0"/>
              </a:rPr>
              <a:t>Place Value</a:t>
            </a:r>
          </a:p>
          <a:p>
            <a:pPr algn="ctr">
              <a:spcBef>
                <a:spcPct val="50000"/>
              </a:spcBef>
              <a:buFont typeface="Wingdings" pitchFamily="2" charset="2"/>
              <a:buChar char="Ø"/>
            </a:pPr>
            <a:r>
              <a:rPr lang="en-US" sz="2800" dirty="0" smtClean="0">
                <a:latin typeface="LD String Bean" pitchFamily="2" charset="0"/>
              </a:rPr>
              <a:t>Money</a:t>
            </a:r>
          </a:p>
          <a:p>
            <a:pPr algn="ctr">
              <a:spcBef>
                <a:spcPct val="50000"/>
              </a:spcBef>
              <a:buFont typeface="Wingdings" pitchFamily="2" charset="2"/>
              <a:buChar char="Ø"/>
            </a:pPr>
            <a:r>
              <a:rPr lang="en-US" sz="2800" dirty="0" smtClean="0">
                <a:latin typeface="LD String Bean" pitchFamily="2" charset="0"/>
              </a:rPr>
              <a:t>Geometry</a:t>
            </a:r>
          </a:p>
          <a:p>
            <a:pPr algn="ctr">
              <a:spcBef>
                <a:spcPct val="50000"/>
              </a:spcBef>
            </a:pPr>
            <a:endParaRPr lang="en-US" sz="2400" dirty="0">
              <a:latin typeface="Minya Nouvelle" charset="0"/>
            </a:endParaRPr>
          </a:p>
        </p:txBody>
      </p:sp>
      <p:pic>
        <p:nvPicPr>
          <p:cNvPr id="7170" name="Picture 2" descr="C:\Users\Rountree\AppData\Local\Microsoft\Windows\Temporary Internet Files\Content.IE5\F0H3ZDZV\MC90013972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68698" y="4934401"/>
            <a:ext cx="1402844" cy="10055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38130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1295400" y="838200"/>
            <a:ext cx="6658015" cy="707886"/>
          </a:xfrm>
          <a:prstGeom prst="rect">
            <a:avLst/>
          </a:prstGeom>
          <a:noFill/>
          <a:ln>
            <a:noFill/>
          </a:ln>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u="sng" dirty="0" smtClean="0">
                <a:ln w="11430"/>
                <a:solidFill>
                  <a:schemeClr val="accent1"/>
                </a:solidFill>
                <a:effectLst>
                  <a:outerShdw blurRad="50800" dist="39000" dir="5460000" algn="tl">
                    <a:srgbClr val="000000">
                      <a:alpha val="38000"/>
                    </a:srgbClr>
                  </a:outerShdw>
                </a:effectLst>
                <a:latin typeface="Agency FB" pitchFamily="34" charset="0"/>
                <a:cs typeface="Arial" pitchFamily="34" charset="0"/>
              </a:rPr>
              <a:t>Science &amp; Social Studies</a:t>
            </a:r>
            <a:endParaRPr lang="en-US" sz="4000" b="1" u="sng" cap="none" spc="0" dirty="0">
              <a:ln w="11430"/>
              <a:solidFill>
                <a:schemeClr val="accent1"/>
              </a:solidFill>
              <a:effectLst>
                <a:outerShdw blurRad="50800" dist="39000" dir="5460000" algn="tl">
                  <a:srgbClr val="000000">
                    <a:alpha val="38000"/>
                  </a:srgbClr>
                </a:outerShdw>
              </a:effectLst>
              <a:latin typeface="Agency FB" pitchFamily="34" charset="0"/>
              <a:cs typeface="Arial" pitchFamily="34" charset="0"/>
            </a:endParaRPr>
          </a:p>
        </p:txBody>
      </p:sp>
      <p:sp>
        <p:nvSpPr>
          <p:cNvPr id="6" name="TextBox 5"/>
          <p:cNvSpPr txBox="1"/>
          <p:nvPr/>
        </p:nvSpPr>
        <p:spPr>
          <a:xfrm>
            <a:off x="990600" y="1524000"/>
            <a:ext cx="7086600" cy="4893647"/>
          </a:xfrm>
          <a:prstGeom prst="rect">
            <a:avLst/>
          </a:prstGeom>
          <a:noFill/>
        </p:spPr>
        <p:txBody>
          <a:bodyPr wrap="square" rtlCol="0">
            <a:spAutoFit/>
          </a:bodyPr>
          <a:lstStyle/>
          <a:p>
            <a:pPr algn="ctr"/>
            <a:r>
              <a:rPr lang="en-US" sz="2400" dirty="0" smtClean="0">
                <a:latin typeface="LD String Bean" pitchFamily="2" charset="0"/>
              </a:rPr>
              <a:t>These areas are integrated through literature, writing, math and all content areas. In addition, the students will be participating in many hands-on science experiments to enhance learning.</a:t>
            </a:r>
          </a:p>
          <a:p>
            <a:pPr algn="ctr"/>
            <a:endParaRPr lang="en-US" sz="2400" dirty="0" smtClean="0">
              <a:latin typeface="LD String Bean" pitchFamily="2" charset="0"/>
            </a:endParaRPr>
          </a:p>
          <a:p>
            <a:pPr algn="ctr"/>
            <a:r>
              <a:rPr lang="en-US" sz="2400" u="sng" dirty="0" smtClean="0">
                <a:latin typeface="LD String Bean" pitchFamily="2" charset="0"/>
                <a:cs typeface="Arial" pitchFamily="34" charset="0"/>
              </a:rPr>
              <a:t>Some topics include:  </a:t>
            </a:r>
          </a:p>
          <a:p>
            <a:r>
              <a:rPr lang="en-US" sz="2400" dirty="0" smtClean="0">
                <a:latin typeface="LD String Bean" pitchFamily="2" charset="0"/>
                <a:cs typeface="Arial" pitchFamily="34" charset="0"/>
              </a:rPr>
              <a:t>         Community Helpers                            Matter</a:t>
            </a:r>
          </a:p>
          <a:p>
            <a:r>
              <a:rPr lang="en-US" sz="2400" dirty="0" smtClean="0">
                <a:latin typeface="LD String Bean" pitchFamily="2" charset="0"/>
                <a:cs typeface="Arial" pitchFamily="34" charset="0"/>
              </a:rPr>
              <a:t>         Weather and Seasons                           Holidays</a:t>
            </a:r>
          </a:p>
          <a:p>
            <a:r>
              <a:rPr lang="en-US" sz="2400" dirty="0" smtClean="0">
                <a:latin typeface="LD String Bean" pitchFamily="2" charset="0"/>
                <a:cs typeface="Arial" pitchFamily="34" charset="0"/>
              </a:rPr>
              <a:t>         Plants and Animals                             Map Skills</a:t>
            </a:r>
          </a:p>
          <a:p>
            <a:endParaRPr lang="en-US" sz="2400" dirty="0" smtClean="0">
              <a:latin typeface="LD String Bean" pitchFamily="2" charset="0"/>
              <a:cs typeface="Arial" pitchFamily="34" charset="0"/>
            </a:endParaRPr>
          </a:p>
          <a:p>
            <a:pPr algn="ctr"/>
            <a:r>
              <a:rPr lang="en-US" sz="2400" dirty="0" smtClean="0">
                <a:latin typeface="LD String Bean" pitchFamily="2" charset="0"/>
                <a:cs typeface="Arial" pitchFamily="34" charset="0"/>
              </a:rPr>
              <a:t>Many field trips are planned around our science and social studies themes to provide the children with hands on experiences.</a:t>
            </a:r>
          </a:p>
          <a:p>
            <a:endParaRPr lang="en-US" sz="2400" dirty="0" smtClean="0">
              <a:latin typeface="LD String Bean" pitchFamily="2" charset="0"/>
            </a:endParaRPr>
          </a:p>
          <a:p>
            <a:endParaRPr lang="en-US" sz="2400" dirty="0">
              <a:latin typeface="LD String Bean" pitchFamily="2" charset="0"/>
            </a:endParaRPr>
          </a:p>
        </p:txBody>
      </p:sp>
    </p:spTree>
    <p:extLst>
      <p:ext uri="{BB962C8B-B14F-4D97-AF65-F5344CB8AC3E}">
        <p14:creationId xmlns:p14="http://schemas.microsoft.com/office/powerpoint/2010/main" val="19304761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2755857" y="1075586"/>
            <a:ext cx="3632284" cy="707886"/>
          </a:xfrm>
          <a:prstGeom prst="rect">
            <a:avLst/>
          </a:prstGeom>
          <a:noFill/>
          <a:ln>
            <a:noFill/>
          </a:ln>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u="sng" cap="none" spc="0" dirty="0" smtClean="0">
                <a:ln w="11430"/>
                <a:solidFill>
                  <a:schemeClr val="accent1"/>
                </a:solidFill>
                <a:effectLst>
                  <a:outerShdw blurRad="50800" dist="39000" dir="5460000" algn="tl">
                    <a:srgbClr val="000000">
                      <a:alpha val="38000"/>
                    </a:srgbClr>
                  </a:outerShdw>
                </a:effectLst>
                <a:latin typeface="Agency FB" pitchFamily="34" charset="0"/>
              </a:rPr>
              <a:t>About </a:t>
            </a:r>
            <a:r>
              <a:rPr lang="en-US" sz="4000" b="1" u="sng" dirty="0" smtClean="0">
                <a:ln w="11430"/>
                <a:solidFill>
                  <a:schemeClr val="accent1"/>
                </a:solidFill>
                <a:effectLst>
                  <a:outerShdw blurRad="50800" dist="39000" dir="5460000" algn="tl">
                    <a:srgbClr val="000000">
                      <a:alpha val="38000"/>
                    </a:srgbClr>
                  </a:outerShdw>
                </a:effectLst>
                <a:latin typeface="Agency FB" pitchFamily="34" charset="0"/>
              </a:rPr>
              <a:t>The Teachers</a:t>
            </a:r>
            <a:endParaRPr lang="en-US" sz="4000" b="1" u="sng" cap="none" spc="0" dirty="0">
              <a:ln w="11430"/>
              <a:solidFill>
                <a:schemeClr val="accent1"/>
              </a:solidFill>
              <a:effectLst>
                <a:outerShdw blurRad="50800" dist="39000" dir="5460000" algn="tl">
                  <a:srgbClr val="000000">
                    <a:alpha val="38000"/>
                  </a:srgbClr>
                </a:outerShdw>
              </a:effectLst>
              <a:latin typeface="Agency FB" pitchFamily="34" charset="0"/>
            </a:endParaRPr>
          </a:p>
        </p:txBody>
      </p:sp>
      <p:sp>
        <p:nvSpPr>
          <p:cNvPr id="31" name="TextBox 30"/>
          <p:cNvSpPr txBox="1"/>
          <p:nvPr/>
        </p:nvSpPr>
        <p:spPr>
          <a:xfrm>
            <a:off x="1066800" y="1828800"/>
            <a:ext cx="3200400" cy="3200876"/>
          </a:xfrm>
          <a:prstGeom prst="rect">
            <a:avLst/>
          </a:prstGeom>
          <a:noFill/>
          <a:ln>
            <a:noFill/>
            <a:prstDash val="dashDot"/>
          </a:ln>
        </p:spPr>
        <p:txBody>
          <a:bodyPr wrap="square" rtlCol="0">
            <a:spAutoFit/>
          </a:bodyPr>
          <a:lstStyle/>
          <a:p>
            <a:pPr algn="ctr"/>
            <a:r>
              <a:rPr lang="en-US" sz="2200" u="sng" dirty="0" smtClean="0">
                <a:latin typeface="LD String Bean" pitchFamily="2" charset="0"/>
              </a:rPr>
              <a:t>Mrs. Seguin</a:t>
            </a:r>
          </a:p>
          <a:p>
            <a:pPr algn="ctr"/>
            <a:r>
              <a:rPr lang="en-US" sz="2200" dirty="0" smtClean="0">
                <a:latin typeface="LD String Bean" pitchFamily="2" charset="0"/>
              </a:rPr>
              <a:t>I have been married </a:t>
            </a:r>
            <a:r>
              <a:rPr lang="en-US" sz="2200" dirty="0" smtClean="0">
                <a:latin typeface="LD String Bean" pitchFamily="2" charset="0"/>
              </a:rPr>
              <a:t>to </a:t>
            </a:r>
            <a:r>
              <a:rPr lang="en-US" sz="2200" dirty="0" smtClean="0">
                <a:latin typeface="LD String Bean" pitchFamily="2" charset="0"/>
              </a:rPr>
              <a:t>my wonderful husband </a:t>
            </a:r>
            <a:r>
              <a:rPr lang="en-US" sz="2200" dirty="0" smtClean="0">
                <a:latin typeface="LD String Bean" pitchFamily="2" charset="0"/>
              </a:rPr>
              <a:t>Joe for 3 years. We have twin one year old daughters, Emma and Whitney, and a </a:t>
            </a:r>
            <a:r>
              <a:rPr lang="en-US" sz="2200" dirty="0" smtClean="0">
                <a:latin typeface="LD String Bean" pitchFamily="2" charset="0"/>
              </a:rPr>
              <a:t>cat named </a:t>
            </a:r>
            <a:r>
              <a:rPr lang="en-US" sz="2200" dirty="0" smtClean="0">
                <a:latin typeface="LD String Bean" pitchFamily="2" charset="0"/>
              </a:rPr>
              <a:t>Donut. I </a:t>
            </a:r>
            <a:r>
              <a:rPr lang="en-US" sz="2200" dirty="0" smtClean="0">
                <a:latin typeface="LD String Bean" pitchFamily="2" charset="0"/>
              </a:rPr>
              <a:t>love to read, ride my bike, and drink Starbucks! </a:t>
            </a:r>
          </a:p>
          <a:p>
            <a:pPr algn="ctr"/>
            <a:endParaRPr lang="en-US" sz="2400" dirty="0" smtClean="0">
              <a:latin typeface="Kristen ITC" pitchFamily="66" charset="0"/>
            </a:endParaRPr>
          </a:p>
          <a:p>
            <a:pPr algn="ctr"/>
            <a:endParaRPr lang="en-US" sz="2400" dirty="0">
              <a:latin typeface="Kristen ITC" pitchFamily="66" charset="0"/>
            </a:endParaRPr>
          </a:p>
        </p:txBody>
      </p:sp>
      <p:sp>
        <p:nvSpPr>
          <p:cNvPr id="32" name="TextBox 31"/>
          <p:cNvSpPr txBox="1"/>
          <p:nvPr/>
        </p:nvSpPr>
        <p:spPr>
          <a:xfrm>
            <a:off x="4724400" y="1752601"/>
            <a:ext cx="3282949" cy="4154984"/>
          </a:xfrm>
          <a:prstGeom prst="rect">
            <a:avLst/>
          </a:prstGeom>
          <a:noFill/>
          <a:ln>
            <a:noFill/>
            <a:prstDash val="dashDot"/>
          </a:ln>
        </p:spPr>
        <p:txBody>
          <a:bodyPr wrap="square" rtlCol="0">
            <a:spAutoFit/>
          </a:bodyPr>
          <a:lstStyle/>
          <a:p>
            <a:pPr algn="ctr"/>
            <a:r>
              <a:rPr lang="en-US" sz="2400" u="sng" dirty="0" smtClean="0">
                <a:latin typeface="LD String Bean" pitchFamily="2" charset="0"/>
              </a:rPr>
              <a:t>Mrs. Reszczenski</a:t>
            </a:r>
          </a:p>
          <a:p>
            <a:pPr algn="ctr"/>
            <a:r>
              <a:rPr lang="en-US" sz="2400" dirty="0" smtClean="0">
                <a:latin typeface="LD String Bean" pitchFamily="2" charset="0"/>
              </a:rPr>
              <a:t>I have been married to my fabulous husband for 15 years. </a:t>
            </a:r>
            <a:r>
              <a:rPr lang="en-US" sz="2400" dirty="0" smtClean="0">
                <a:latin typeface="LD String Bean" pitchFamily="2" charset="0"/>
              </a:rPr>
              <a:t>I </a:t>
            </a:r>
            <a:r>
              <a:rPr lang="en-US" sz="2400" dirty="0" smtClean="0">
                <a:latin typeface="LD String Bean" pitchFamily="2" charset="0"/>
              </a:rPr>
              <a:t>love to go shopping, read, and eat chocolate! </a:t>
            </a:r>
          </a:p>
          <a:p>
            <a:pPr algn="ctr"/>
            <a:endParaRPr lang="en-US" sz="2400" dirty="0" smtClean="0">
              <a:latin typeface="Kristen ITC" pitchFamily="66" charset="0"/>
            </a:endParaRPr>
          </a:p>
          <a:p>
            <a:pPr algn="ctr"/>
            <a:endParaRPr lang="en-US" sz="2400" dirty="0" smtClean="0">
              <a:latin typeface="Kristen ITC" pitchFamily="66" charset="0"/>
            </a:endParaRPr>
          </a:p>
          <a:p>
            <a:pPr algn="ctr"/>
            <a:endParaRPr lang="en-US" sz="2400" dirty="0" smtClean="0">
              <a:latin typeface="Kristen ITC" pitchFamily="66" charset="0"/>
            </a:endParaRPr>
          </a:p>
          <a:p>
            <a:pPr algn="ctr"/>
            <a:endParaRPr lang="en-US" sz="2400" dirty="0" smtClean="0">
              <a:latin typeface="Kristen ITC" pitchFamily="66" charset="0"/>
            </a:endParaRPr>
          </a:p>
          <a:p>
            <a:pPr algn="ctr"/>
            <a:endParaRPr lang="en-US" sz="2400" dirty="0"/>
          </a:p>
          <a:p>
            <a:pPr algn="ctr"/>
            <a:endParaRPr lang="en-US" sz="2400" dirty="0" smtClean="0"/>
          </a:p>
        </p:txBody>
      </p:sp>
      <p:sp>
        <p:nvSpPr>
          <p:cNvPr id="5" name="TextBox 4"/>
          <p:cNvSpPr txBox="1"/>
          <p:nvPr/>
        </p:nvSpPr>
        <p:spPr>
          <a:xfrm>
            <a:off x="1447800" y="4419600"/>
            <a:ext cx="6324600" cy="1569660"/>
          </a:xfrm>
          <a:prstGeom prst="rect">
            <a:avLst/>
          </a:prstGeom>
          <a:noFill/>
        </p:spPr>
        <p:txBody>
          <a:bodyPr wrap="square" rtlCol="0">
            <a:spAutoFit/>
          </a:bodyPr>
          <a:lstStyle/>
          <a:p>
            <a:pPr algn="ctr"/>
            <a:r>
              <a:rPr lang="en-US" sz="2400" dirty="0" smtClean="0">
                <a:latin typeface="LD String Bean" pitchFamily="2" charset="0"/>
              </a:rPr>
              <a:t>We love working together and teaching our first grade friends at Ohio School. This is our </a:t>
            </a:r>
            <a:r>
              <a:rPr lang="en-US" sz="2400" dirty="0" smtClean="0">
                <a:latin typeface="LD String Bean" pitchFamily="2" charset="0"/>
              </a:rPr>
              <a:t>fourth year </a:t>
            </a:r>
            <a:r>
              <a:rPr lang="en-US" sz="2400" dirty="0" smtClean="0">
                <a:latin typeface="LD String Bean" pitchFamily="2" charset="0"/>
              </a:rPr>
              <a:t>working together, and we make a great team. Please come to us for any questions or concerns that may arise throughout the school year!</a:t>
            </a:r>
            <a:endParaRPr lang="en-US" sz="2400" dirty="0">
              <a:latin typeface="LD String Bean" pitchFamily="2" charset="0"/>
            </a:endParaRPr>
          </a:p>
        </p:txBody>
      </p:sp>
    </p:spTree>
    <p:extLst>
      <p:ext uri="{BB962C8B-B14F-4D97-AF65-F5344CB8AC3E}">
        <p14:creationId xmlns:p14="http://schemas.microsoft.com/office/powerpoint/2010/main" val="35708847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1295399" y="827314"/>
            <a:ext cx="6658015" cy="707886"/>
          </a:xfrm>
          <a:prstGeom prst="rect">
            <a:avLst/>
          </a:prstGeom>
          <a:noFill/>
          <a:ln>
            <a:noFill/>
          </a:ln>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u="sng" dirty="0" smtClean="0">
                <a:ln w="11430"/>
                <a:solidFill>
                  <a:schemeClr val="accent1"/>
                </a:solidFill>
                <a:effectLst>
                  <a:outerShdw blurRad="50800" dist="39000" dir="5460000" algn="tl">
                    <a:srgbClr val="000000">
                      <a:alpha val="38000"/>
                    </a:srgbClr>
                  </a:outerShdw>
                </a:effectLst>
                <a:latin typeface="Agency FB" pitchFamily="34" charset="0"/>
                <a:cs typeface="Arial" pitchFamily="34" charset="0"/>
              </a:rPr>
              <a:t>Absences &amp; Tardiness</a:t>
            </a:r>
            <a:endParaRPr lang="en-US" sz="4000" b="1" u="sng" cap="none" spc="0" dirty="0">
              <a:ln w="11430"/>
              <a:solidFill>
                <a:schemeClr val="accent1"/>
              </a:solidFill>
              <a:effectLst>
                <a:outerShdw blurRad="50800" dist="39000" dir="5460000" algn="tl">
                  <a:srgbClr val="000000">
                    <a:alpha val="38000"/>
                  </a:srgbClr>
                </a:outerShdw>
              </a:effectLst>
              <a:latin typeface="Agency FB" pitchFamily="34" charset="0"/>
              <a:cs typeface="Arial" pitchFamily="34" charset="0"/>
            </a:endParaRPr>
          </a:p>
        </p:txBody>
      </p:sp>
      <p:sp>
        <p:nvSpPr>
          <p:cNvPr id="31" name="TextBox 30"/>
          <p:cNvSpPr txBox="1"/>
          <p:nvPr/>
        </p:nvSpPr>
        <p:spPr>
          <a:xfrm>
            <a:off x="990600" y="1471910"/>
            <a:ext cx="7086600" cy="5386090"/>
          </a:xfrm>
          <a:prstGeom prst="rect">
            <a:avLst/>
          </a:prstGeom>
          <a:noFill/>
          <a:ln>
            <a:noFill/>
            <a:prstDash val="dashDot"/>
          </a:ln>
        </p:spPr>
        <p:txBody>
          <a:bodyPr wrap="square" rtlCol="0">
            <a:spAutoFit/>
          </a:bodyPr>
          <a:lstStyle/>
          <a:p>
            <a:pPr algn="ctr"/>
            <a:endParaRPr lang="en-US" sz="1600" b="1" u="sng" dirty="0" smtClean="0"/>
          </a:p>
          <a:p>
            <a:pPr>
              <a:spcBef>
                <a:spcPct val="50000"/>
              </a:spcBef>
              <a:buFontTx/>
              <a:buChar char="•"/>
            </a:pPr>
            <a:r>
              <a:rPr lang="en-US" sz="2400" dirty="0" smtClean="0">
                <a:latin typeface="LD String Bean" pitchFamily="2" charset="0"/>
              </a:rPr>
              <a:t>Make-up work will be sent home when your child returns back to school</a:t>
            </a:r>
          </a:p>
          <a:p>
            <a:pPr>
              <a:spcBef>
                <a:spcPct val="50000"/>
              </a:spcBef>
              <a:buFontTx/>
              <a:buChar char="•"/>
            </a:pPr>
            <a:r>
              <a:rPr lang="en-US" sz="2400" dirty="0" smtClean="0">
                <a:latin typeface="LD String Bean" pitchFamily="2" charset="0"/>
              </a:rPr>
              <a:t>Not all work can be made up</a:t>
            </a:r>
          </a:p>
          <a:p>
            <a:pPr>
              <a:spcBef>
                <a:spcPct val="50000"/>
              </a:spcBef>
              <a:buFontTx/>
              <a:buChar char="•"/>
            </a:pPr>
            <a:r>
              <a:rPr lang="en-US" sz="2400" dirty="0" smtClean="0">
                <a:latin typeface="LD String Bean" pitchFamily="2" charset="0"/>
              </a:rPr>
              <a:t> Please send in an excuse note when your child is absent/tardy</a:t>
            </a:r>
          </a:p>
          <a:p>
            <a:pPr>
              <a:spcBef>
                <a:spcPct val="50000"/>
              </a:spcBef>
              <a:buFontTx/>
              <a:buChar char="•"/>
            </a:pPr>
            <a:r>
              <a:rPr lang="en-US" sz="2400" dirty="0" smtClean="0">
                <a:latin typeface="LD String Bean" pitchFamily="2" charset="0"/>
              </a:rPr>
              <a:t> After multiple absences a letter is sent home from the school</a:t>
            </a:r>
          </a:p>
          <a:p>
            <a:pPr>
              <a:spcBef>
                <a:spcPct val="50000"/>
              </a:spcBef>
              <a:buFontTx/>
              <a:buChar char="•"/>
            </a:pPr>
            <a:r>
              <a:rPr lang="en-US" sz="2400" dirty="0" smtClean="0">
                <a:latin typeface="LD String Bean" pitchFamily="2" charset="0"/>
              </a:rPr>
              <a:t> Remember, excessive absences and tardiness has a negative impact on student achievement</a:t>
            </a:r>
          </a:p>
          <a:p>
            <a:pPr>
              <a:spcBef>
                <a:spcPct val="50000"/>
              </a:spcBef>
            </a:pPr>
            <a:endParaRPr lang="en-US" sz="2400" dirty="0" smtClean="0">
              <a:latin typeface="LD String Bean" pitchFamily="2" charset="0"/>
            </a:endParaRPr>
          </a:p>
          <a:p>
            <a:pPr>
              <a:spcBef>
                <a:spcPct val="50000"/>
              </a:spcBef>
              <a:buFontTx/>
              <a:buChar char="•"/>
            </a:pPr>
            <a:endParaRPr lang="en-US" sz="2400" dirty="0" smtClean="0">
              <a:latin typeface="LD String Bean" pitchFamily="2" charset="0"/>
            </a:endParaRPr>
          </a:p>
          <a:p>
            <a:pPr>
              <a:spcBef>
                <a:spcPct val="50000"/>
              </a:spcBef>
            </a:pPr>
            <a:endParaRPr lang="en-US" sz="2400" dirty="0">
              <a:latin typeface="LD String Bean" pitchFamily="2" charset="0"/>
            </a:endParaRPr>
          </a:p>
          <a:p>
            <a:pPr algn="ctr"/>
            <a:endParaRPr lang="en-US" sz="1600" b="1" u="sng" dirty="0" smtClean="0"/>
          </a:p>
        </p:txBody>
      </p:sp>
      <p:pic>
        <p:nvPicPr>
          <p:cNvPr id="3074" name="Picture 2" descr="C:\Users\Rountree\AppData\Local\Microsoft\Windows\Temporary Internet Files\Content.IE5\H2T85WMJ\MC90038380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0229" y="4664529"/>
            <a:ext cx="1215571" cy="13516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06349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1295399" y="827314"/>
            <a:ext cx="6658015" cy="707886"/>
          </a:xfrm>
          <a:prstGeom prst="rect">
            <a:avLst/>
          </a:prstGeom>
          <a:noFill/>
          <a:ln>
            <a:noFill/>
          </a:ln>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u="sng" dirty="0" smtClean="0">
                <a:ln w="11430"/>
                <a:solidFill>
                  <a:schemeClr val="accent1"/>
                </a:solidFill>
                <a:effectLst>
                  <a:outerShdw blurRad="50800" dist="39000" dir="5460000" algn="tl">
                    <a:srgbClr val="000000">
                      <a:alpha val="38000"/>
                    </a:srgbClr>
                  </a:outerShdw>
                </a:effectLst>
                <a:latin typeface="Agency FB" pitchFamily="34" charset="0"/>
                <a:cs typeface="Arial" pitchFamily="34" charset="0"/>
              </a:rPr>
              <a:t>Other Info…</a:t>
            </a:r>
            <a:endParaRPr lang="en-US" sz="4000" b="1" u="sng" cap="none" spc="0" dirty="0">
              <a:ln w="11430"/>
              <a:solidFill>
                <a:schemeClr val="accent1"/>
              </a:solidFill>
              <a:effectLst>
                <a:outerShdw blurRad="50800" dist="39000" dir="5460000" algn="tl">
                  <a:srgbClr val="000000">
                    <a:alpha val="38000"/>
                  </a:srgbClr>
                </a:outerShdw>
              </a:effectLst>
              <a:latin typeface="Agency FB" pitchFamily="34" charset="0"/>
              <a:cs typeface="Arial" pitchFamily="34" charset="0"/>
            </a:endParaRPr>
          </a:p>
        </p:txBody>
      </p:sp>
      <p:sp>
        <p:nvSpPr>
          <p:cNvPr id="31" name="TextBox 30"/>
          <p:cNvSpPr txBox="1"/>
          <p:nvPr/>
        </p:nvSpPr>
        <p:spPr>
          <a:xfrm>
            <a:off x="1447800" y="1447800"/>
            <a:ext cx="6102804" cy="3785652"/>
          </a:xfrm>
          <a:prstGeom prst="rect">
            <a:avLst/>
          </a:prstGeom>
          <a:noFill/>
          <a:ln>
            <a:noFill/>
            <a:prstDash val="dashDot"/>
          </a:ln>
        </p:spPr>
        <p:txBody>
          <a:bodyPr wrap="square" rtlCol="0">
            <a:spAutoFit/>
          </a:bodyPr>
          <a:lstStyle/>
          <a:p>
            <a:pPr algn="ctr"/>
            <a:endParaRPr lang="en-US" sz="1600" b="1" u="sng" dirty="0" smtClean="0"/>
          </a:p>
          <a:p>
            <a:pPr>
              <a:spcBef>
                <a:spcPct val="50000"/>
              </a:spcBef>
              <a:buFontTx/>
              <a:buChar char="•"/>
            </a:pPr>
            <a:r>
              <a:rPr lang="en-US" sz="2000" dirty="0" smtClean="0">
                <a:latin typeface="Minya Nouvelle" charset="0"/>
              </a:rPr>
              <a:t> </a:t>
            </a:r>
            <a:r>
              <a:rPr lang="en-US" sz="2800" dirty="0" smtClean="0">
                <a:latin typeface="LD String Bean" pitchFamily="2" charset="0"/>
              </a:rPr>
              <a:t>Birthday </a:t>
            </a:r>
            <a:r>
              <a:rPr lang="en-US" sz="2800" dirty="0">
                <a:latin typeface="LD String Bean" pitchFamily="2" charset="0"/>
              </a:rPr>
              <a:t>Treats</a:t>
            </a:r>
          </a:p>
          <a:p>
            <a:pPr>
              <a:spcBef>
                <a:spcPct val="50000"/>
              </a:spcBef>
              <a:buFontTx/>
              <a:buChar char="•"/>
            </a:pPr>
            <a:r>
              <a:rPr lang="en-US" sz="2800" dirty="0">
                <a:latin typeface="LD String Bean" pitchFamily="2" charset="0"/>
              </a:rPr>
              <a:t> </a:t>
            </a:r>
            <a:r>
              <a:rPr lang="en-US" sz="2800" dirty="0" smtClean="0">
                <a:latin typeface="LD String Bean" pitchFamily="2" charset="0"/>
              </a:rPr>
              <a:t>Snacks</a:t>
            </a:r>
          </a:p>
          <a:p>
            <a:pPr>
              <a:spcBef>
                <a:spcPct val="50000"/>
              </a:spcBef>
              <a:buFontTx/>
              <a:buChar char="•"/>
            </a:pPr>
            <a:r>
              <a:rPr lang="en-US" sz="2800" dirty="0" smtClean="0">
                <a:latin typeface="LD String Bean" pitchFamily="2" charset="0"/>
              </a:rPr>
              <a:t> Procedure Handbook/Discipline</a:t>
            </a:r>
            <a:endParaRPr lang="en-US" sz="2800" dirty="0">
              <a:latin typeface="LD String Bean" pitchFamily="2" charset="0"/>
            </a:endParaRPr>
          </a:p>
          <a:p>
            <a:pPr>
              <a:spcBef>
                <a:spcPct val="50000"/>
              </a:spcBef>
              <a:buFontTx/>
              <a:buChar char="•"/>
            </a:pPr>
            <a:r>
              <a:rPr lang="en-US" sz="2800" dirty="0">
                <a:latin typeface="LD String Bean" pitchFamily="2" charset="0"/>
              </a:rPr>
              <a:t> Join </a:t>
            </a:r>
            <a:r>
              <a:rPr lang="en-US" sz="2800" dirty="0" smtClean="0">
                <a:latin typeface="LD String Bean" pitchFamily="2" charset="0"/>
              </a:rPr>
              <a:t>O.H.I.O. and sign </a:t>
            </a:r>
            <a:r>
              <a:rPr lang="en-US" sz="2800" dirty="0">
                <a:latin typeface="LD String Bean" pitchFamily="2" charset="0"/>
              </a:rPr>
              <a:t>up </a:t>
            </a:r>
            <a:r>
              <a:rPr lang="en-US" sz="2800" dirty="0" smtClean="0">
                <a:latin typeface="LD String Bean" pitchFamily="2" charset="0"/>
              </a:rPr>
              <a:t>to volunteer for one of the many family events that are sponsored by </a:t>
            </a:r>
            <a:r>
              <a:rPr lang="en-US" sz="2800" dirty="0" smtClean="0">
                <a:latin typeface="LD String Bean" pitchFamily="2" charset="0"/>
              </a:rPr>
              <a:t>this </a:t>
            </a:r>
            <a:r>
              <a:rPr lang="en-US" sz="2800" dirty="0" smtClean="0">
                <a:latin typeface="LD String Bean" pitchFamily="2" charset="0"/>
              </a:rPr>
              <a:t>organization.</a:t>
            </a:r>
            <a:endParaRPr lang="en-US" sz="2800" b="1" u="sng" dirty="0" smtClean="0">
              <a:latin typeface="LD String Bean" pitchFamily="2" charset="0"/>
            </a:endParaRPr>
          </a:p>
        </p:txBody>
      </p:sp>
      <p:pic>
        <p:nvPicPr>
          <p:cNvPr id="8194" name="Picture 2" descr="C:\Users\Rountree\AppData\Local\Microsoft\Windows\Temporary Internet Files\Content.IE5\H2T85WMJ\MC900436393[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22667" y="4403270"/>
            <a:ext cx="1068524" cy="1361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33231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1295399" y="827314"/>
            <a:ext cx="6658015" cy="1107996"/>
          </a:xfrm>
          <a:prstGeom prst="rect">
            <a:avLst/>
          </a:prstGeom>
          <a:noFill/>
          <a:ln>
            <a:noFill/>
          </a:ln>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u="sng" dirty="0" smtClean="0">
                <a:ln w="11430"/>
                <a:solidFill>
                  <a:schemeClr val="accent1"/>
                </a:solidFill>
                <a:effectLst>
                  <a:outerShdw blurRad="50800" dist="39000" dir="5460000" algn="tl">
                    <a:srgbClr val="000000">
                      <a:alpha val="38000"/>
                    </a:srgbClr>
                  </a:outerShdw>
                </a:effectLst>
                <a:latin typeface="Agency FB" pitchFamily="34" charset="0"/>
                <a:cs typeface="Arial" pitchFamily="34" charset="0"/>
              </a:rPr>
              <a:t>Thank You!</a:t>
            </a:r>
            <a:endParaRPr lang="en-US" sz="6600" b="1" u="sng" cap="none" spc="0" dirty="0">
              <a:ln w="11430"/>
              <a:solidFill>
                <a:schemeClr val="accent1"/>
              </a:solidFill>
              <a:effectLst>
                <a:outerShdw blurRad="50800" dist="39000" dir="5460000" algn="tl">
                  <a:srgbClr val="000000">
                    <a:alpha val="38000"/>
                  </a:srgbClr>
                </a:outerShdw>
              </a:effectLst>
              <a:latin typeface="Agency FB" pitchFamily="34" charset="0"/>
              <a:cs typeface="Arial" pitchFamily="34" charset="0"/>
            </a:endParaRPr>
          </a:p>
        </p:txBody>
      </p:sp>
      <p:sp>
        <p:nvSpPr>
          <p:cNvPr id="31" name="TextBox 30"/>
          <p:cNvSpPr txBox="1"/>
          <p:nvPr/>
        </p:nvSpPr>
        <p:spPr>
          <a:xfrm>
            <a:off x="1520597" y="1917434"/>
            <a:ext cx="6102804" cy="3046988"/>
          </a:xfrm>
          <a:prstGeom prst="rect">
            <a:avLst/>
          </a:prstGeom>
          <a:noFill/>
          <a:ln>
            <a:noFill/>
            <a:prstDash val="dashDot"/>
          </a:ln>
        </p:spPr>
        <p:txBody>
          <a:bodyPr wrap="square" rtlCol="0">
            <a:spAutoFit/>
          </a:bodyPr>
          <a:lstStyle/>
          <a:p>
            <a:pPr algn="ctr"/>
            <a:endParaRPr lang="en-US" sz="1600" b="1" u="sng" dirty="0" smtClean="0"/>
          </a:p>
          <a:p>
            <a:pPr algn="ctr"/>
            <a:r>
              <a:rPr lang="en-US" sz="4000" dirty="0" smtClean="0">
                <a:latin typeface="LD String Bean" pitchFamily="2" charset="0"/>
              </a:rPr>
              <a:t>We </a:t>
            </a:r>
            <a:r>
              <a:rPr lang="en-US" sz="4000" dirty="0">
                <a:latin typeface="LD String Bean" pitchFamily="2" charset="0"/>
              </a:rPr>
              <a:t>look forward to working with you and your child this year.  It is going to be a wonderful year filled with exciting learning activities!</a:t>
            </a:r>
          </a:p>
          <a:p>
            <a:pPr algn="ctr"/>
            <a:endParaRPr lang="en-US" sz="1600" b="1" u="sng" dirty="0" smtClean="0"/>
          </a:p>
        </p:txBody>
      </p:sp>
      <p:pic>
        <p:nvPicPr>
          <p:cNvPr id="9218" name="Picture 2" descr="C:\Users\Rountree\AppData\Local\Microsoft\Windows\Temporary Internet Files\Content.IE5\F0H3ZDZV\MC90044573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24700" y="4328886"/>
            <a:ext cx="703174" cy="1499616"/>
          </a:xfrm>
          <a:prstGeom prst="rect">
            <a:avLst/>
          </a:prstGeom>
          <a:noFill/>
          <a:extLst>
            <a:ext uri="{909E8E84-426E-40DD-AFC4-6F175D3DCCD1}">
              <a14:hiddenFill xmlns:a14="http://schemas.microsoft.com/office/drawing/2010/main">
                <a:solidFill>
                  <a:srgbClr val="FFFFFF"/>
                </a:solidFill>
              </a14:hiddenFill>
            </a:ext>
          </a:extLst>
        </p:spPr>
      </p:pic>
      <p:pic>
        <p:nvPicPr>
          <p:cNvPr id="9219" name="Picture 3" descr="C:\Users\Rountree\AppData\Local\Microsoft\Windows\Temporary Internet Files\Content.IE5\H2T85WMJ\MC900290705[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85684" y="4666944"/>
            <a:ext cx="2338948" cy="11633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90867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1295400" y="841828"/>
            <a:ext cx="6658015" cy="707886"/>
          </a:xfrm>
          <a:prstGeom prst="rect">
            <a:avLst/>
          </a:prstGeom>
          <a:noFill/>
          <a:ln>
            <a:noFill/>
          </a:ln>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u="sng" cap="none" spc="0" dirty="0" smtClean="0">
                <a:ln w="11430"/>
                <a:solidFill>
                  <a:schemeClr val="accent1"/>
                </a:solidFill>
                <a:effectLst>
                  <a:outerShdw blurRad="50800" dist="39000" dir="5460000" algn="tl">
                    <a:srgbClr val="000000">
                      <a:alpha val="38000"/>
                    </a:srgbClr>
                  </a:outerShdw>
                </a:effectLst>
                <a:latin typeface="Agency FB" pitchFamily="34" charset="0"/>
                <a:cs typeface="Arial" pitchFamily="34" charset="0"/>
              </a:rPr>
              <a:t>What To Expect </a:t>
            </a:r>
            <a:r>
              <a:rPr lang="en-US" sz="4000" b="1" u="sng" dirty="0" smtClean="0">
                <a:ln w="11430"/>
                <a:solidFill>
                  <a:schemeClr val="accent1"/>
                </a:solidFill>
                <a:effectLst>
                  <a:outerShdw blurRad="50800" dist="39000" dir="5460000" algn="tl">
                    <a:srgbClr val="000000">
                      <a:alpha val="38000"/>
                    </a:srgbClr>
                  </a:outerShdw>
                </a:effectLst>
                <a:latin typeface="Agency FB" pitchFamily="34" charset="0"/>
                <a:cs typeface="Arial" pitchFamily="34" charset="0"/>
              </a:rPr>
              <a:t>This Year</a:t>
            </a:r>
            <a:endParaRPr lang="en-US" sz="4000" b="1" u="sng" cap="none" spc="0" dirty="0">
              <a:ln w="11430"/>
              <a:solidFill>
                <a:schemeClr val="accent1"/>
              </a:solidFill>
              <a:effectLst>
                <a:outerShdw blurRad="50800" dist="39000" dir="5460000" algn="tl">
                  <a:srgbClr val="000000">
                    <a:alpha val="38000"/>
                  </a:srgbClr>
                </a:outerShdw>
              </a:effectLst>
              <a:latin typeface="Agency FB" pitchFamily="34" charset="0"/>
              <a:cs typeface="Arial" pitchFamily="34" charset="0"/>
            </a:endParaRPr>
          </a:p>
        </p:txBody>
      </p:sp>
      <p:sp>
        <p:nvSpPr>
          <p:cNvPr id="31" name="TextBox 30"/>
          <p:cNvSpPr txBox="1"/>
          <p:nvPr/>
        </p:nvSpPr>
        <p:spPr>
          <a:xfrm>
            <a:off x="1219200" y="1524000"/>
            <a:ext cx="6483804" cy="5447645"/>
          </a:xfrm>
          <a:prstGeom prst="rect">
            <a:avLst/>
          </a:prstGeom>
          <a:noFill/>
          <a:ln>
            <a:noFill/>
            <a:prstDash val="dashDot"/>
          </a:ln>
        </p:spPr>
        <p:txBody>
          <a:bodyPr wrap="square" rtlCol="0">
            <a:spAutoFit/>
          </a:bodyPr>
          <a:lstStyle/>
          <a:p>
            <a:pPr algn="ctr"/>
            <a:r>
              <a:rPr lang="en-US" sz="4000" dirty="0" smtClean="0">
                <a:latin typeface="LD String Bean" pitchFamily="2" charset="0"/>
              </a:rPr>
              <a:t>First Grade is an exciting adventure for your child!   Together we will create independent learners who will develop skills that will last them a lifetime.  We will strive to take pride in our work and instill a love for learning</a:t>
            </a:r>
            <a:r>
              <a:rPr lang="en-US" sz="4000" b="1" dirty="0" smtClean="0">
                <a:latin typeface="LD String Bean" pitchFamily="2" charset="0"/>
              </a:rPr>
              <a:t>.</a:t>
            </a:r>
          </a:p>
          <a:p>
            <a:pPr algn="ctr"/>
            <a:endParaRPr lang="en-US" sz="3600" b="1" dirty="0" smtClean="0">
              <a:latin typeface="LD String Bean" pitchFamily="2" charset="0"/>
            </a:endParaRPr>
          </a:p>
          <a:p>
            <a:pPr algn="ctr"/>
            <a:endParaRPr lang="en-US" sz="3600" b="1" dirty="0" smtClean="0">
              <a:latin typeface="LD String Bean" pitchFamily="2" charset="0"/>
            </a:endParaRPr>
          </a:p>
          <a:p>
            <a:pPr algn="ctr"/>
            <a:endParaRPr lang="en-US" sz="3600" dirty="0" smtClean="0">
              <a:latin typeface="LD String Bean" pitchFamily="2" charset="0"/>
            </a:endParaRPr>
          </a:p>
        </p:txBody>
      </p:sp>
    </p:spTree>
    <p:extLst>
      <p:ext uri="{BB962C8B-B14F-4D97-AF65-F5344CB8AC3E}">
        <p14:creationId xmlns:p14="http://schemas.microsoft.com/office/powerpoint/2010/main" val="21626577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1295400" y="914400"/>
            <a:ext cx="6658015" cy="707886"/>
          </a:xfrm>
          <a:prstGeom prst="rect">
            <a:avLst/>
          </a:prstGeom>
          <a:noFill/>
          <a:ln>
            <a:noFill/>
          </a:ln>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u="sng" cap="none" spc="0" dirty="0" smtClean="0">
                <a:ln w="11430"/>
                <a:solidFill>
                  <a:schemeClr val="accent1"/>
                </a:solidFill>
                <a:effectLst>
                  <a:outerShdw blurRad="50800" dist="39000" dir="5460000" algn="tl">
                    <a:srgbClr val="000000">
                      <a:alpha val="38000"/>
                    </a:srgbClr>
                  </a:outerShdw>
                </a:effectLst>
                <a:latin typeface="Agency FB" pitchFamily="34" charset="0"/>
              </a:rPr>
              <a:t>Communication</a:t>
            </a:r>
            <a:endParaRPr lang="en-US" sz="4000" b="1" u="sng" cap="none" spc="0" dirty="0">
              <a:ln w="11430"/>
              <a:solidFill>
                <a:schemeClr val="accent1"/>
              </a:solidFill>
              <a:effectLst>
                <a:outerShdw blurRad="50800" dist="39000" dir="5460000" algn="tl">
                  <a:srgbClr val="000000">
                    <a:alpha val="38000"/>
                  </a:srgbClr>
                </a:outerShdw>
              </a:effectLst>
              <a:latin typeface="Agency FB" pitchFamily="34" charset="0"/>
            </a:endParaRPr>
          </a:p>
        </p:txBody>
      </p:sp>
      <p:sp>
        <p:nvSpPr>
          <p:cNvPr id="31" name="TextBox 30"/>
          <p:cNvSpPr txBox="1"/>
          <p:nvPr/>
        </p:nvSpPr>
        <p:spPr>
          <a:xfrm>
            <a:off x="1596119" y="1219200"/>
            <a:ext cx="6102804" cy="5701561"/>
          </a:xfrm>
          <a:prstGeom prst="rect">
            <a:avLst/>
          </a:prstGeom>
          <a:noFill/>
          <a:ln>
            <a:noFill/>
            <a:prstDash val="dashDot"/>
          </a:ln>
        </p:spPr>
        <p:txBody>
          <a:bodyPr wrap="square" rtlCol="0">
            <a:spAutoFit/>
          </a:bodyPr>
          <a:lstStyle/>
          <a:p>
            <a:pPr algn="ctr"/>
            <a:endParaRPr lang="en-US" dirty="0" smtClean="0">
              <a:latin typeface="Kristen ITC" pitchFamily="66" charset="0"/>
            </a:endParaRPr>
          </a:p>
          <a:p>
            <a:pPr algn="ctr"/>
            <a:r>
              <a:rPr lang="en-US" sz="3200" dirty="0" smtClean="0">
                <a:latin typeface="LD String Bean" pitchFamily="2" charset="0"/>
              </a:rPr>
              <a:t>Mrs. Wendy Seguin</a:t>
            </a:r>
          </a:p>
          <a:p>
            <a:pPr algn="ctr"/>
            <a:r>
              <a:rPr lang="en-US" sz="3200" dirty="0" smtClean="0">
                <a:latin typeface="LD String Bean" pitchFamily="2" charset="0"/>
              </a:rPr>
              <a:t>807-3800 Ext. 7106</a:t>
            </a:r>
          </a:p>
          <a:p>
            <a:pPr algn="ctr"/>
            <a:r>
              <a:rPr lang="en-US" sz="3200" dirty="0" smtClean="0">
                <a:latin typeface="LD String Bean" pitchFamily="2" charset="0"/>
              </a:rPr>
              <a:t>wseguin@ntschools.org</a:t>
            </a:r>
          </a:p>
          <a:p>
            <a:pPr algn="ctr"/>
            <a:endParaRPr lang="en-US" sz="1050" dirty="0" smtClean="0">
              <a:latin typeface="LD String Bean" pitchFamily="2" charset="0"/>
            </a:endParaRPr>
          </a:p>
          <a:p>
            <a:pPr algn="ctr"/>
            <a:r>
              <a:rPr lang="en-US" sz="3200" dirty="0" smtClean="0">
                <a:latin typeface="LD String Bean" pitchFamily="2" charset="0"/>
              </a:rPr>
              <a:t>Mrs. Julie Reszczenski</a:t>
            </a:r>
          </a:p>
          <a:p>
            <a:pPr algn="ctr"/>
            <a:r>
              <a:rPr lang="en-US" sz="3200" dirty="0" smtClean="0">
                <a:latin typeface="LD String Bean" pitchFamily="2" charset="0"/>
              </a:rPr>
              <a:t>807-3800 Ext. 7110</a:t>
            </a:r>
          </a:p>
          <a:p>
            <a:pPr algn="ctr"/>
            <a:r>
              <a:rPr lang="en-US" sz="3200" dirty="0" smtClean="0">
                <a:latin typeface="LD String Bean" pitchFamily="2" charset="0"/>
              </a:rPr>
              <a:t>jreszczenski@ntschools.org</a:t>
            </a:r>
          </a:p>
          <a:p>
            <a:pPr algn="ctr"/>
            <a:endParaRPr lang="en-US" dirty="0" smtClean="0">
              <a:latin typeface="Kristen ITC" pitchFamily="66" charset="0"/>
            </a:endParaRPr>
          </a:p>
          <a:p>
            <a:pPr algn="ctr"/>
            <a:r>
              <a:rPr lang="en-US" sz="3600" dirty="0" smtClean="0">
                <a:latin typeface="LD String Bean" pitchFamily="2" charset="0"/>
              </a:rPr>
              <a:t>You can also visit our Teacher Webpages at </a:t>
            </a:r>
            <a:r>
              <a:rPr lang="en-US" sz="3600" dirty="0" smtClean="0">
                <a:latin typeface="LD String Bean" pitchFamily="2" charset="0"/>
                <a:hlinkClick r:id="rId3"/>
              </a:rPr>
              <a:t>www.ntschools.org</a:t>
            </a:r>
            <a:endParaRPr lang="en-US" sz="3600" dirty="0" smtClean="0">
              <a:latin typeface="LD String Bean" pitchFamily="2" charset="0"/>
            </a:endParaRPr>
          </a:p>
          <a:p>
            <a:pPr algn="ctr"/>
            <a:endParaRPr lang="en-US" dirty="0" smtClean="0">
              <a:latin typeface="Kristen ITC" pitchFamily="66" charset="0"/>
            </a:endParaRPr>
          </a:p>
          <a:p>
            <a:pPr algn="ctr"/>
            <a:endParaRPr lang="en-US" dirty="0" smtClean="0">
              <a:latin typeface="Kristen ITC" pitchFamily="66" charset="0"/>
            </a:endParaRPr>
          </a:p>
          <a:p>
            <a:pPr algn="ctr"/>
            <a:endParaRPr lang="en-US" dirty="0" smtClean="0">
              <a:latin typeface="Kristen ITC" pitchFamily="66" charset="0"/>
            </a:endParaRPr>
          </a:p>
        </p:txBody>
      </p:sp>
    </p:spTree>
    <p:extLst>
      <p:ext uri="{BB962C8B-B14F-4D97-AF65-F5344CB8AC3E}">
        <p14:creationId xmlns:p14="http://schemas.microsoft.com/office/powerpoint/2010/main" val="21421906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95400" y="841828"/>
            <a:ext cx="6658015" cy="707886"/>
          </a:xfrm>
          <a:prstGeom prst="rect">
            <a:avLst/>
          </a:prstGeom>
          <a:noFill/>
          <a:ln>
            <a:noFill/>
          </a:ln>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u="sng" cap="none" spc="0" dirty="0" smtClean="0">
                <a:ln w="11430"/>
                <a:solidFill>
                  <a:schemeClr val="accent1"/>
                </a:solidFill>
                <a:effectLst>
                  <a:outerShdw blurRad="50800" dist="39000" dir="5460000" algn="tl">
                    <a:srgbClr val="000000">
                      <a:alpha val="38000"/>
                    </a:srgbClr>
                  </a:outerShdw>
                </a:effectLst>
                <a:latin typeface="Agency FB" pitchFamily="34" charset="0"/>
              </a:rPr>
              <a:t>Our Schedule</a:t>
            </a:r>
            <a:endParaRPr lang="en-US" sz="4000" b="1" u="sng" cap="none" spc="0" dirty="0">
              <a:ln w="11430"/>
              <a:solidFill>
                <a:schemeClr val="accent1"/>
              </a:solidFill>
              <a:effectLst>
                <a:outerShdw blurRad="50800" dist="39000" dir="5460000" algn="tl">
                  <a:srgbClr val="000000">
                    <a:alpha val="38000"/>
                  </a:srgbClr>
                </a:outerShdw>
              </a:effectLst>
              <a:latin typeface="Agency FB" pitchFamily="34" charset="0"/>
            </a:endParaRPr>
          </a:p>
        </p:txBody>
      </p:sp>
      <p:sp>
        <p:nvSpPr>
          <p:cNvPr id="5" name="TextBox 4"/>
          <p:cNvSpPr txBox="1"/>
          <p:nvPr/>
        </p:nvSpPr>
        <p:spPr>
          <a:xfrm>
            <a:off x="1447800" y="1447800"/>
            <a:ext cx="6102804" cy="5539978"/>
          </a:xfrm>
          <a:prstGeom prst="rect">
            <a:avLst/>
          </a:prstGeom>
          <a:noFill/>
          <a:ln>
            <a:noFill/>
            <a:prstDash val="dashDot"/>
          </a:ln>
        </p:spPr>
        <p:txBody>
          <a:bodyPr wrap="square" rtlCol="0">
            <a:spAutoFit/>
          </a:bodyPr>
          <a:lstStyle/>
          <a:p>
            <a:pPr algn="ctr"/>
            <a:r>
              <a:rPr lang="en-US" sz="2800" b="1" dirty="0" smtClean="0">
                <a:latin typeface="LD String Bean" pitchFamily="2" charset="0"/>
              </a:rPr>
              <a:t>This is a typical day in our classroom.</a:t>
            </a:r>
          </a:p>
          <a:p>
            <a:pPr algn="ctr"/>
            <a:endParaRPr lang="en-US" sz="900" dirty="0" smtClean="0">
              <a:latin typeface="LD String Bean" pitchFamily="2" charset="0"/>
            </a:endParaRPr>
          </a:p>
          <a:p>
            <a:pPr algn="ctr"/>
            <a:r>
              <a:rPr lang="en-US" sz="2800" dirty="0" smtClean="0">
                <a:latin typeface="LD String Bean" pitchFamily="2" charset="0"/>
              </a:rPr>
              <a:t>Day 1 – Gym</a:t>
            </a:r>
          </a:p>
          <a:p>
            <a:pPr algn="ctr"/>
            <a:r>
              <a:rPr lang="en-US" sz="2800" dirty="0" smtClean="0">
                <a:latin typeface="LD String Bean" pitchFamily="2" charset="0"/>
              </a:rPr>
              <a:t>Day 2 – Gym</a:t>
            </a:r>
          </a:p>
          <a:p>
            <a:pPr algn="ctr"/>
            <a:r>
              <a:rPr lang="en-US" sz="2800" dirty="0" smtClean="0">
                <a:latin typeface="LD String Bean" pitchFamily="2" charset="0"/>
              </a:rPr>
              <a:t>Day 3 – Music</a:t>
            </a:r>
          </a:p>
          <a:p>
            <a:pPr algn="ctr"/>
            <a:r>
              <a:rPr lang="en-US" sz="2800" dirty="0" smtClean="0">
                <a:latin typeface="LD String Bean" pitchFamily="2" charset="0"/>
              </a:rPr>
              <a:t>Day 4 – Computers</a:t>
            </a:r>
          </a:p>
          <a:p>
            <a:pPr algn="ctr"/>
            <a:r>
              <a:rPr lang="en-US" sz="2800" dirty="0" smtClean="0">
                <a:latin typeface="LD String Bean" pitchFamily="2" charset="0"/>
              </a:rPr>
              <a:t>Day 5 – Library</a:t>
            </a:r>
          </a:p>
          <a:p>
            <a:pPr algn="ctr"/>
            <a:r>
              <a:rPr lang="en-US" sz="2800" dirty="0" smtClean="0">
                <a:latin typeface="LD String Bean" pitchFamily="2" charset="0"/>
              </a:rPr>
              <a:t>Day 6 – Gym</a:t>
            </a:r>
          </a:p>
          <a:p>
            <a:pPr algn="ctr"/>
            <a:endParaRPr lang="en-US" sz="900" dirty="0" smtClean="0">
              <a:latin typeface="LD String Bean" pitchFamily="2" charset="0"/>
            </a:endParaRPr>
          </a:p>
          <a:p>
            <a:pPr algn="ctr"/>
            <a:r>
              <a:rPr lang="en-US" sz="2800" b="1" dirty="0" smtClean="0">
                <a:latin typeface="LD String Bean" pitchFamily="2" charset="0"/>
              </a:rPr>
              <a:t>Our daily lunch is from </a:t>
            </a:r>
            <a:r>
              <a:rPr lang="en-US" sz="2800" b="1" dirty="0" smtClean="0">
                <a:latin typeface="LD String Bean" pitchFamily="2" charset="0"/>
              </a:rPr>
              <a:t>1: 35– 2:00</a:t>
            </a:r>
            <a:endParaRPr lang="en-US" sz="2800" b="1" dirty="0" smtClean="0">
              <a:latin typeface="LD String Bean" pitchFamily="2" charset="0"/>
            </a:endParaRPr>
          </a:p>
          <a:p>
            <a:pPr algn="ctr"/>
            <a:r>
              <a:rPr lang="en-US" sz="2800" b="1" dirty="0" smtClean="0">
                <a:latin typeface="LD String Bean" pitchFamily="2" charset="0"/>
              </a:rPr>
              <a:t>Please remember to send in a healthy snack every day for your child.</a:t>
            </a:r>
          </a:p>
          <a:p>
            <a:pPr algn="ctr"/>
            <a:endParaRPr lang="en-US" sz="2000" dirty="0" smtClean="0"/>
          </a:p>
          <a:p>
            <a:pPr algn="ctr"/>
            <a:endParaRPr lang="en-US" sz="2000" dirty="0"/>
          </a:p>
          <a:p>
            <a:pPr algn="ctr"/>
            <a:endParaRPr lang="en-US" sz="1600" b="1" u="sng" dirty="0"/>
          </a:p>
        </p:txBody>
      </p:sp>
    </p:spTree>
    <p:extLst>
      <p:ext uri="{BB962C8B-B14F-4D97-AF65-F5344CB8AC3E}">
        <p14:creationId xmlns:p14="http://schemas.microsoft.com/office/powerpoint/2010/main" val="29956567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1219200" y="838200"/>
            <a:ext cx="6658015" cy="707886"/>
          </a:xfrm>
          <a:prstGeom prst="rect">
            <a:avLst/>
          </a:prstGeom>
          <a:noFill/>
          <a:ln>
            <a:noFill/>
          </a:ln>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u="sng" cap="none" spc="0" dirty="0" smtClean="0">
                <a:ln w="11430"/>
                <a:solidFill>
                  <a:schemeClr val="accent1"/>
                </a:solidFill>
                <a:effectLst>
                  <a:outerShdw blurRad="50800" dist="39000" dir="5460000" algn="tl">
                    <a:srgbClr val="000000">
                      <a:alpha val="38000"/>
                    </a:srgbClr>
                  </a:outerShdw>
                </a:effectLst>
                <a:latin typeface="Agency FB" pitchFamily="34" charset="0"/>
                <a:cs typeface="Arial" pitchFamily="34" charset="0"/>
              </a:rPr>
              <a:t>Take Home Folder</a:t>
            </a:r>
            <a:endParaRPr lang="en-US" sz="4000" b="1" u="sng" cap="none" spc="0" dirty="0">
              <a:ln w="11430"/>
              <a:solidFill>
                <a:schemeClr val="accent1"/>
              </a:solidFill>
              <a:effectLst>
                <a:outerShdw blurRad="50800" dist="39000" dir="5460000" algn="tl">
                  <a:srgbClr val="000000">
                    <a:alpha val="38000"/>
                  </a:srgbClr>
                </a:outerShdw>
              </a:effectLst>
              <a:latin typeface="Agency FB" pitchFamily="34" charset="0"/>
              <a:cs typeface="Arial" pitchFamily="34" charset="0"/>
            </a:endParaRPr>
          </a:p>
        </p:txBody>
      </p:sp>
      <p:sp>
        <p:nvSpPr>
          <p:cNvPr id="31" name="TextBox 30"/>
          <p:cNvSpPr txBox="1"/>
          <p:nvPr/>
        </p:nvSpPr>
        <p:spPr>
          <a:xfrm>
            <a:off x="1520825" y="1600201"/>
            <a:ext cx="6102804" cy="4339650"/>
          </a:xfrm>
          <a:prstGeom prst="rect">
            <a:avLst/>
          </a:prstGeom>
          <a:noFill/>
          <a:ln>
            <a:noFill/>
            <a:prstDash val="dashDot"/>
          </a:ln>
        </p:spPr>
        <p:txBody>
          <a:bodyPr wrap="square" rtlCol="0">
            <a:spAutoFit/>
          </a:bodyPr>
          <a:lstStyle/>
          <a:p>
            <a:pPr algn="ctr"/>
            <a:r>
              <a:rPr lang="en-US" sz="2800" b="1" dirty="0" smtClean="0">
                <a:latin typeface="LD String Bean" pitchFamily="2" charset="0"/>
                <a:cs typeface="Arial" pitchFamily="34" charset="0"/>
              </a:rPr>
              <a:t>Your child’s </a:t>
            </a:r>
            <a:r>
              <a:rPr lang="en-US" sz="2800" b="1" u="sng" dirty="0" smtClean="0">
                <a:solidFill>
                  <a:schemeClr val="accent2"/>
                </a:solidFill>
                <a:latin typeface="LD String Bean" pitchFamily="2" charset="0"/>
                <a:cs typeface="Arial" pitchFamily="34" charset="0"/>
              </a:rPr>
              <a:t>Red</a:t>
            </a:r>
            <a:r>
              <a:rPr lang="en-US" sz="2800" b="1" dirty="0" smtClean="0">
                <a:latin typeface="LD String Bean" pitchFamily="2" charset="0"/>
                <a:cs typeface="Arial" pitchFamily="34" charset="0"/>
              </a:rPr>
              <a:t> Take Home Folder comes home daily.  Inside you will find the following:</a:t>
            </a:r>
          </a:p>
          <a:p>
            <a:pPr algn="ctr">
              <a:buFont typeface="Wingdings" pitchFamily="2" charset="2"/>
              <a:buChar char="§"/>
            </a:pPr>
            <a:r>
              <a:rPr lang="en-US" sz="2800" b="1" dirty="0" smtClean="0">
                <a:latin typeface="LD String Bean" pitchFamily="2" charset="0"/>
                <a:cs typeface="Arial" pitchFamily="34" charset="0"/>
              </a:rPr>
              <a:t>Corrected papers</a:t>
            </a:r>
          </a:p>
          <a:p>
            <a:pPr algn="ctr">
              <a:buFont typeface="Wingdings" pitchFamily="2" charset="2"/>
              <a:buChar char="§"/>
            </a:pPr>
            <a:r>
              <a:rPr lang="en-US" sz="2800" b="1" dirty="0" smtClean="0">
                <a:latin typeface="LD String Bean" pitchFamily="2" charset="0"/>
                <a:cs typeface="Arial" pitchFamily="34" charset="0"/>
              </a:rPr>
              <a:t>Forms for the office/teacher</a:t>
            </a:r>
          </a:p>
          <a:p>
            <a:pPr algn="ctr">
              <a:buFont typeface="Wingdings" pitchFamily="2" charset="2"/>
              <a:buChar char="§"/>
            </a:pPr>
            <a:r>
              <a:rPr lang="en-US" sz="2800" b="1" dirty="0" smtClean="0">
                <a:latin typeface="LD String Bean" pitchFamily="2" charset="0"/>
                <a:cs typeface="Arial" pitchFamily="34" charset="0"/>
              </a:rPr>
              <a:t>Notices</a:t>
            </a:r>
          </a:p>
          <a:p>
            <a:pPr algn="ctr">
              <a:buFont typeface="Wingdings" pitchFamily="2" charset="2"/>
              <a:buChar char="§"/>
            </a:pPr>
            <a:r>
              <a:rPr lang="en-US" sz="2800" b="1" dirty="0" smtClean="0">
                <a:latin typeface="LD String Bean" pitchFamily="2" charset="0"/>
                <a:cs typeface="Arial" pitchFamily="34" charset="0"/>
              </a:rPr>
              <a:t>Homework</a:t>
            </a:r>
          </a:p>
          <a:p>
            <a:pPr algn="ctr">
              <a:buFont typeface="Wingdings" pitchFamily="2" charset="2"/>
              <a:buChar char="§"/>
            </a:pPr>
            <a:endParaRPr lang="en-US" sz="800" b="1" dirty="0" smtClean="0">
              <a:latin typeface="LD String Bean" pitchFamily="2" charset="0"/>
              <a:cs typeface="Arial" pitchFamily="34" charset="0"/>
            </a:endParaRPr>
          </a:p>
          <a:p>
            <a:pPr algn="ctr"/>
            <a:r>
              <a:rPr lang="en-US" sz="2800" b="1" dirty="0" smtClean="0">
                <a:latin typeface="LD String Bean" pitchFamily="2" charset="0"/>
                <a:cs typeface="Arial" pitchFamily="34" charset="0"/>
              </a:rPr>
              <a:t> Please make sure to review and empty your child’s folder each night and return it to school the following morning.</a:t>
            </a:r>
            <a:endParaRPr lang="en-US" sz="2800" dirty="0">
              <a:latin typeface="LD String Bean" pitchFamily="2" charset="0"/>
              <a:cs typeface="Arial" pitchFamily="34" charset="0"/>
            </a:endParaRPr>
          </a:p>
          <a:p>
            <a:pPr algn="ctr"/>
            <a:endParaRPr lang="en-US" sz="1600" b="1" u="sng" dirty="0">
              <a:latin typeface="Minya Nouvelle" pitchFamily="2" charset="0"/>
            </a:endParaRPr>
          </a:p>
        </p:txBody>
      </p:sp>
    </p:spTree>
    <p:extLst>
      <p:ext uri="{BB962C8B-B14F-4D97-AF65-F5344CB8AC3E}">
        <p14:creationId xmlns:p14="http://schemas.microsoft.com/office/powerpoint/2010/main" val="6684163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1295400" y="838200"/>
            <a:ext cx="6658015" cy="707886"/>
          </a:xfrm>
          <a:prstGeom prst="rect">
            <a:avLst/>
          </a:prstGeom>
          <a:noFill/>
          <a:ln>
            <a:noFill/>
          </a:ln>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u="sng" dirty="0" smtClean="0">
                <a:ln w="11430"/>
                <a:solidFill>
                  <a:schemeClr val="accent1"/>
                </a:solidFill>
                <a:effectLst>
                  <a:outerShdw blurRad="50800" dist="39000" dir="5460000" algn="tl">
                    <a:srgbClr val="000000">
                      <a:alpha val="38000"/>
                    </a:srgbClr>
                  </a:outerShdw>
                </a:effectLst>
                <a:latin typeface="Agency FB" pitchFamily="34" charset="0"/>
                <a:cs typeface="Arial" pitchFamily="34" charset="0"/>
              </a:rPr>
              <a:t>Graded Work</a:t>
            </a:r>
            <a:endParaRPr lang="en-US" sz="4000" b="1" u="sng" cap="none" spc="0" dirty="0">
              <a:ln w="11430"/>
              <a:solidFill>
                <a:schemeClr val="accent1"/>
              </a:solidFill>
              <a:effectLst>
                <a:outerShdw blurRad="50800" dist="39000" dir="5460000" algn="tl">
                  <a:srgbClr val="000000">
                    <a:alpha val="38000"/>
                  </a:srgbClr>
                </a:outerShdw>
              </a:effectLst>
              <a:latin typeface="Agency FB" pitchFamily="34" charset="0"/>
              <a:cs typeface="Arial" pitchFamily="34" charset="0"/>
            </a:endParaRPr>
          </a:p>
        </p:txBody>
      </p:sp>
      <p:sp>
        <p:nvSpPr>
          <p:cNvPr id="31" name="TextBox 30"/>
          <p:cNvSpPr txBox="1"/>
          <p:nvPr/>
        </p:nvSpPr>
        <p:spPr>
          <a:xfrm>
            <a:off x="1524000" y="1752600"/>
            <a:ext cx="6102804" cy="4585871"/>
          </a:xfrm>
          <a:prstGeom prst="rect">
            <a:avLst/>
          </a:prstGeom>
          <a:noFill/>
          <a:ln>
            <a:noFill/>
            <a:prstDash val="dashDot"/>
          </a:ln>
        </p:spPr>
        <p:txBody>
          <a:bodyPr wrap="square" rtlCol="0">
            <a:spAutoFit/>
          </a:bodyPr>
          <a:lstStyle/>
          <a:p>
            <a:pPr algn="ctr"/>
            <a:r>
              <a:rPr lang="en-US" sz="3200" dirty="0" smtClean="0">
                <a:latin typeface="LD String Bean" pitchFamily="2" charset="0"/>
                <a:cs typeface="Arial" pitchFamily="34" charset="0"/>
              </a:rPr>
              <a:t>First Grade does not receive numerical grades.  </a:t>
            </a:r>
          </a:p>
          <a:p>
            <a:pPr algn="ctr"/>
            <a:r>
              <a:rPr lang="en-US" sz="3200" dirty="0" smtClean="0">
                <a:latin typeface="LD String Bean" pitchFamily="2" charset="0"/>
                <a:cs typeface="Arial" pitchFamily="34" charset="0"/>
              </a:rPr>
              <a:t>They are graded on Effort and Achievement.</a:t>
            </a:r>
          </a:p>
          <a:p>
            <a:pPr algn="ctr"/>
            <a:r>
              <a:rPr lang="en-US" sz="3200" b="1" u="sng" dirty="0" smtClean="0">
                <a:latin typeface="LD String Bean" pitchFamily="2" charset="0"/>
                <a:cs typeface="Arial" pitchFamily="34" charset="0"/>
              </a:rPr>
              <a:t>O</a:t>
            </a:r>
            <a:r>
              <a:rPr lang="en-US" sz="3200" dirty="0" smtClean="0">
                <a:latin typeface="LD String Bean" pitchFamily="2" charset="0"/>
                <a:cs typeface="Arial" pitchFamily="34" charset="0"/>
              </a:rPr>
              <a:t>utstanding</a:t>
            </a:r>
          </a:p>
          <a:p>
            <a:pPr algn="ctr"/>
            <a:r>
              <a:rPr lang="en-US" sz="3200" b="1" u="sng" dirty="0" smtClean="0">
                <a:latin typeface="LD String Bean" pitchFamily="2" charset="0"/>
                <a:cs typeface="Arial" pitchFamily="34" charset="0"/>
              </a:rPr>
              <a:t>G</a:t>
            </a:r>
            <a:r>
              <a:rPr lang="en-US" sz="3200" dirty="0" smtClean="0">
                <a:latin typeface="LD String Bean" pitchFamily="2" charset="0"/>
                <a:cs typeface="Arial" pitchFamily="34" charset="0"/>
              </a:rPr>
              <a:t>ood</a:t>
            </a:r>
          </a:p>
          <a:p>
            <a:pPr algn="ctr"/>
            <a:r>
              <a:rPr lang="en-US" sz="3200" b="1" u="sng" dirty="0" smtClean="0">
                <a:latin typeface="LD String Bean" pitchFamily="2" charset="0"/>
                <a:cs typeface="Arial" pitchFamily="34" charset="0"/>
              </a:rPr>
              <a:t>S</a:t>
            </a:r>
            <a:r>
              <a:rPr lang="en-US" sz="3200" dirty="0" smtClean="0">
                <a:latin typeface="LD String Bean" pitchFamily="2" charset="0"/>
                <a:cs typeface="Arial" pitchFamily="34" charset="0"/>
              </a:rPr>
              <a:t>atisfactory</a:t>
            </a:r>
          </a:p>
          <a:p>
            <a:pPr algn="ctr"/>
            <a:r>
              <a:rPr lang="en-US" sz="3200" b="1" u="sng" dirty="0" smtClean="0">
                <a:latin typeface="LD String Bean" pitchFamily="2" charset="0"/>
                <a:cs typeface="Arial" pitchFamily="34" charset="0"/>
              </a:rPr>
              <a:t>N</a:t>
            </a:r>
            <a:r>
              <a:rPr lang="en-US" sz="3200" dirty="0" smtClean="0">
                <a:latin typeface="LD String Bean" pitchFamily="2" charset="0"/>
                <a:cs typeface="Arial" pitchFamily="34" charset="0"/>
              </a:rPr>
              <a:t>eeds Improvement</a:t>
            </a:r>
          </a:p>
          <a:p>
            <a:pPr algn="ctr"/>
            <a:r>
              <a:rPr lang="en-US" sz="3200" b="1" u="sng" dirty="0" smtClean="0">
                <a:latin typeface="LD String Bean" pitchFamily="2" charset="0"/>
                <a:cs typeface="Arial" pitchFamily="34" charset="0"/>
              </a:rPr>
              <a:t>U</a:t>
            </a:r>
            <a:r>
              <a:rPr lang="en-US" sz="3200" dirty="0" smtClean="0">
                <a:latin typeface="LD String Bean" pitchFamily="2" charset="0"/>
                <a:cs typeface="Arial" pitchFamily="34" charset="0"/>
              </a:rPr>
              <a:t>nsatisfactory</a:t>
            </a:r>
            <a:endParaRPr lang="en-US" sz="3200" b="1" u="sng" dirty="0" smtClean="0">
              <a:latin typeface="LD String Bean" pitchFamily="2" charset="0"/>
              <a:cs typeface="Arial" pitchFamily="34" charset="0"/>
            </a:endParaRPr>
          </a:p>
          <a:p>
            <a:pPr algn="ctr"/>
            <a:r>
              <a:rPr lang="en-US" sz="3200" b="1" dirty="0" smtClean="0">
                <a:latin typeface="LD String Bean" pitchFamily="2" charset="0"/>
                <a:cs typeface="Arial" pitchFamily="34" charset="0"/>
              </a:rPr>
              <a:t>*</a:t>
            </a:r>
            <a:r>
              <a:rPr lang="en-US" sz="3200" b="1" u="sng" dirty="0" smtClean="0">
                <a:latin typeface="LD String Bean" pitchFamily="2" charset="0"/>
                <a:cs typeface="Arial" pitchFamily="34" charset="0"/>
              </a:rPr>
              <a:t>I</a:t>
            </a:r>
            <a:r>
              <a:rPr lang="en-US" sz="3200" dirty="0" smtClean="0">
                <a:latin typeface="LD String Bean" pitchFamily="2" charset="0"/>
                <a:cs typeface="Arial" pitchFamily="34" charset="0"/>
              </a:rPr>
              <a:t>mproving</a:t>
            </a:r>
            <a:endParaRPr lang="en-US" sz="3200" b="1" u="sng" dirty="0" smtClean="0">
              <a:latin typeface="LD String Bean" pitchFamily="2" charset="0"/>
              <a:cs typeface="Arial" pitchFamily="34" charset="0"/>
            </a:endParaRPr>
          </a:p>
          <a:p>
            <a:pPr algn="ctr"/>
            <a:endParaRPr lang="en-US" dirty="0" smtClean="0">
              <a:latin typeface="Arial" pitchFamily="34" charset="0"/>
              <a:cs typeface="Arial" pitchFamily="34" charset="0"/>
            </a:endParaRPr>
          </a:p>
          <a:p>
            <a:pPr algn="ctr"/>
            <a:endParaRPr lang="en-US" dirty="0">
              <a:latin typeface="Arial" pitchFamily="34" charset="0"/>
              <a:cs typeface="Arial" pitchFamily="34" charset="0"/>
            </a:endParaRPr>
          </a:p>
        </p:txBody>
      </p:sp>
    </p:spTree>
    <p:extLst>
      <p:ext uri="{BB962C8B-B14F-4D97-AF65-F5344CB8AC3E}">
        <p14:creationId xmlns:p14="http://schemas.microsoft.com/office/powerpoint/2010/main" val="2028657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95400" y="914400"/>
            <a:ext cx="6705600" cy="5262979"/>
          </a:xfrm>
          <a:prstGeom prst="rect">
            <a:avLst/>
          </a:prstGeom>
          <a:noFill/>
        </p:spPr>
        <p:txBody>
          <a:bodyPr wrap="square" rtlCol="0">
            <a:spAutoFit/>
          </a:bodyPr>
          <a:lstStyle/>
          <a:p>
            <a:pPr algn="ctr"/>
            <a:r>
              <a:rPr lang="en-US" sz="2800" b="1" u="sng" dirty="0" smtClean="0">
                <a:solidFill>
                  <a:schemeClr val="accent1"/>
                </a:solidFill>
                <a:effectLst>
                  <a:outerShdw blurRad="38100" dist="38100" dir="2700000" algn="tl">
                    <a:srgbClr val="000000">
                      <a:alpha val="43137"/>
                    </a:srgbClr>
                  </a:outerShdw>
                </a:effectLst>
                <a:latin typeface="LD String Bean" pitchFamily="2" charset="0"/>
              </a:rPr>
              <a:t>Outstanding</a:t>
            </a:r>
          </a:p>
          <a:p>
            <a:r>
              <a:rPr lang="en-US" sz="2800" dirty="0" smtClean="0">
                <a:latin typeface="LD String Bean" pitchFamily="2" charset="0"/>
              </a:rPr>
              <a:t>Achieving beyond grade level</a:t>
            </a:r>
          </a:p>
          <a:p>
            <a:r>
              <a:rPr lang="en-US" sz="2800" dirty="0" smtClean="0">
                <a:latin typeface="LD String Bean" pitchFamily="2" charset="0"/>
              </a:rPr>
              <a:t>Able to work independently</a:t>
            </a:r>
          </a:p>
          <a:p>
            <a:r>
              <a:rPr lang="en-US" sz="2800" dirty="0" smtClean="0">
                <a:latin typeface="LD String Bean" pitchFamily="2" charset="0"/>
              </a:rPr>
              <a:t>Intrinsically motivated—a self starter</a:t>
            </a:r>
          </a:p>
          <a:p>
            <a:r>
              <a:rPr lang="en-US" sz="2800" dirty="0" smtClean="0">
                <a:latin typeface="LD String Bean" pitchFamily="2" charset="0"/>
              </a:rPr>
              <a:t>Consistently accurate</a:t>
            </a:r>
          </a:p>
          <a:p>
            <a:endParaRPr lang="en-US" sz="2000" dirty="0" smtClean="0">
              <a:latin typeface="LD String Bean" pitchFamily="2" charset="0"/>
            </a:endParaRPr>
          </a:p>
          <a:p>
            <a:pPr algn="ctr"/>
            <a:r>
              <a:rPr lang="en-US" sz="2800" b="1" u="sng" dirty="0" smtClean="0">
                <a:solidFill>
                  <a:schemeClr val="accent1"/>
                </a:solidFill>
                <a:effectLst>
                  <a:outerShdw blurRad="38100" dist="38100" dir="2700000" algn="tl">
                    <a:srgbClr val="000000">
                      <a:alpha val="43137"/>
                    </a:srgbClr>
                  </a:outerShdw>
                </a:effectLst>
                <a:latin typeface="LD String Bean" pitchFamily="2" charset="0"/>
              </a:rPr>
              <a:t>Good</a:t>
            </a:r>
          </a:p>
          <a:p>
            <a:r>
              <a:rPr lang="en-US" sz="2800" dirty="0" smtClean="0">
                <a:latin typeface="LD String Bean" pitchFamily="2" charset="0"/>
              </a:rPr>
              <a:t>Achieving within a range of average to slightly above average</a:t>
            </a:r>
          </a:p>
          <a:p>
            <a:r>
              <a:rPr lang="en-US" sz="2800" dirty="0" smtClean="0">
                <a:latin typeface="LD String Bean" pitchFamily="2" charset="0"/>
              </a:rPr>
              <a:t>Able to work independently most of the time</a:t>
            </a:r>
          </a:p>
          <a:p>
            <a:r>
              <a:rPr lang="en-US" sz="2800" dirty="0" smtClean="0">
                <a:latin typeface="LD String Bean" pitchFamily="2" charset="0"/>
              </a:rPr>
              <a:t>Developing good study habits</a:t>
            </a:r>
          </a:p>
          <a:p>
            <a:r>
              <a:rPr lang="en-US" sz="2800" dirty="0" smtClean="0">
                <a:latin typeface="LD String Bean" pitchFamily="2" charset="0"/>
              </a:rPr>
              <a:t>Working accurately most of the time</a:t>
            </a:r>
            <a:endParaRPr lang="en-US" sz="2800" dirty="0">
              <a:latin typeface="LD String Bean" pitchFamily="2"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95400" y="838200"/>
            <a:ext cx="6400800" cy="8094524"/>
          </a:xfrm>
          <a:prstGeom prst="rect">
            <a:avLst/>
          </a:prstGeom>
          <a:noFill/>
        </p:spPr>
        <p:txBody>
          <a:bodyPr wrap="square" rtlCol="0">
            <a:spAutoFit/>
          </a:bodyPr>
          <a:lstStyle/>
          <a:p>
            <a:pPr algn="ctr"/>
            <a:r>
              <a:rPr lang="en-US" sz="2800" b="1" u="sng" dirty="0" smtClean="0">
                <a:solidFill>
                  <a:schemeClr val="accent1"/>
                </a:solidFill>
                <a:effectLst>
                  <a:outerShdw blurRad="38100" dist="38100" dir="2700000" algn="tl">
                    <a:srgbClr val="000000">
                      <a:alpha val="43137"/>
                    </a:srgbClr>
                  </a:outerShdw>
                </a:effectLst>
                <a:latin typeface="LD String Bean" pitchFamily="2" charset="0"/>
              </a:rPr>
              <a:t>Satisfactory</a:t>
            </a:r>
          </a:p>
          <a:p>
            <a:r>
              <a:rPr lang="en-US" sz="2400" dirty="0" smtClean="0">
                <a:latin typeface="LD String Bean" pitchFamily="2" charset="0"/>
              </a:rPr>
              <a:t>Achieving grade level work</a:t>
            </a:r>
          </a:p>
          <a:p>
            <a:r>
              <a:rPr lang="en-US" sz="2400" dirty="0" smtClean="0">
                <a:latin typeface="LD String Bean" pitchFamily="2" charset="0"/>
              </a:rPr>
              <a:t>Able to do some work independently but needs more direction and guidance</a:t>
            </a:r>
          </a:p>
          <a:p>
            <a:r>
              <a:rPr lang="en-US" sz="2400" dirty="0" smtClean="0">
                <a:latin typeface="LD String Bean" pitchFamily="2" charset="0"/>
              </a:rPr>
              <a:t>Developing good study habits</a:t>
            </a:r>
          </a:p>
          <a:p>
            <a:r>
              <a:rPr lang="en-US" sz="2400" dirty="0" smtClean="0">
                <a:latin typeface="LD String Bean" pitchFamily="2" charset="0"/>
              </a:rPr>
              <a:t>Accurate but works slowly </a:t>
            </a:r>
          </a:p>
          <a:p>
            <a:r>
              <a:rPr lang="en-US" sz="2400" dirty="0" smtClean="0">
                <a:latin typeface="LD String Bean" pitchFamily="2" charset="0"/>
              </a:rPr>
              <a:t>A rapid worker but makes careless mistakes</a:t>
            </a:r>
          </a:p>
          <a:p>
            <a:endParaRPr lang="en-US" sz="900" dirty="0" smtClean="0">
              <a:latin typeface="LD String Bean" pitchFamily="2" charset="0"/>
            </a:endParaRPr>
          </a:p>
          <a:p>
            <a:pPr algn="ctr"/>
            <a:r>
              <a:rPr lang="en-US" sz="2800" b="1" u="sng" dirty="0" smtClean="0">
                <a:solidFill>
                  <a:schemeClr val="accent1"/>
                </a:solidFill>
                <a:effectLst>
                  <a:outerShdw blurRad="38100" dist="38100" dir="2700000" algn="tl">
                    <a:srgbClr val="000000">
                      <a:alpha val="43137"/>
                    </a:srgbClr>
                  </a:outerShdw>
                </a:effectLst>
                <a:latin typeface="LD String Bean" pitchFamily="2" charset="0"/>
              </a:rPr>
              <a:t>Needs Improvement</a:t>
            </a:r>
          </a:p>
          <a:p>
            <a:r>
              <a:rPr lang="en-US" sz="2400" dirty="0" smtClean="0">
                <a:latin typeface="LD String Bean" pitchFamily="2" charset="0"/>
              </a:rPr>
              <a:t>Achieving below grade level, but is making a sincere effort to improve</a:t>
            </a:r>
          </a:p>
          <a:p>
            <a:r>
              <a:rPr lang="en-US" sz="2400" dirty="0" smtClean="0">
                <a:latin typeface="LD String Bean" pitchFamily="2" charset="0"/>
              </a:rPr>
              <a:t>Frequently unable to work independently</a:t>
            </a:r>
          </a:p>
          <a:p>
            <a:r>
              <a:rPr lang="en-US" sz="2400" dirty="0" smtClean="0">
                <a:latin typeface="LD String Bean" pitchFamily="2" charset="0"/>
              </a:rPr>
              <a:t>Needing a great amount of guidance and direction</a:t>
            </a:r>
          </a:p>
          <a:p>
            <a:r>
              <a:rPr lang="en-US" sz="2400" dirty="0" smtClean="0">
                <a:latin typeface="LD String Bean" pitchFamily="2" charset="0"/>
              </a:rPr>
              <a:t>Lacking in good study habits</a:t>
            </a:r>
          </a:p>
          <a:p>
            <a:endParaRPr lang="en-US" dirty="0" smtClean="0">
              <a:latin typeface="+mj-lt"/>
            </a:endParaRPr>
          </a:p>
          <a:p>
            <a:endParaRPr lang="en-US" dirty="0" smtClean="0">
              <a:latin typeface="+mj-lt"/>
            </a:endParaRPr>
          </a:p>
          <a:p>
            <a:endParaRPr lang="en-US" dirty="0" smtClean="0">
              <a:latin typeface="+mj-lt"/>
            </a:endParaRPr>
          </a:p>
          <a:p>
            <a:endParaRPr lang="en-US" dirty="0" smtClean="0">
              <a:latin typeface="+mj-lt"/>
            </a:endParaRPr>
          </a:p>
          <a:p>
            <a:pPr algn="ctr"/>
            <a:endParaRPr lang="en-US" u="sng" dirty="0" smtClean="0">
              <a:latin typeface="+mj-lt"/>
            </a:endParaRPr>
          </a:p>
          <a:p>
            <a:pPr algn="ctr"/>
            <a:endParaRPr lang="en-US" sz="2000" dirty="0" smtClean="0">
              <a:latin typeface="Arial Black" pitchFamily="34" charset="0"/>
            </a:endParaRPr>
          </a:p>
          <a:p>
            <a:pPr algn="ctr"/>
            <a:endParaRPr lang="en-US" sz="2000" dirty="0" smtClean="0">
              <a:latin typeface="Arial Black" pitchFamily="34" charset="0"/>
            </a:endParaRPr>
          </a:p>
          <a:p>
            <a:endParaRPr lang="en-US" dirty="0" smtClean="0"/>
          </a:p>
          <a:p>
            <a:endParaRPr lang="en-US" dirty="0" smtClean="0"/>
          </a:p>
          <a:p>
            <a:r>
              <a:rPr lang="en-US" dirty="0" smtClean="0"/>
              <a:t>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692</TotalTime>
  <Words>1125</Words>
  <Application>Microsoft Office PowerPoint</Application>
  <PresentationFormat>On-screen Show (4:3)</PresentationFormat>
  <Paragraphs>200</Paragraphs>
  <Slides>22</Slides>
  <Notes>14</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Guided Reading</vt:lpstr>
      <vt:lpstr>Fountas and Pinnell Levels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Rountree</dc:creator>
  <cp:lastModifiedBy>admin</cp:lastModifiedBy>
  <cp:revision>109</cp:revision>
  <dcterms:created xsi:type="dcterms:W3CDTF">2012-06-13T22:51:42Z</dcterms:created>
  <dcterms:modified xsi:type="dcterms:W3CDTF">2014-12-05T15:40:35Z</dcterms:modified>
</cp:coreProperties>
</file>